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slides/slide96.xml" ContentType="application/vnd.openxmlformats-officedocument.presentationml.slide+xml"/>
  <Override PartName="/ppt/slides/slide97.xml" ContentType="application/vnd.openxmlformats-officedocument.presentationml.slide+xml"/>
  <Override PartName="/ppt/slides/slide98.xml" ContentType="application/vnd.openxmlformats-officedocument.presentationml.slide+xml"/>
  <Override PartName="/ppt/slides/slide99.xml" ContentType="application/vnd.openxmlformats-officedocument.presentationml.slide+xml"/>
  <Override PartName="/ppt/slides/slide100.xml" ContentType="application/vnd.openxmlformats-officedocument.presentationml.slide+xml"/>
  <Override PartName="/ppt/slides/slide101.xml" ContentType="application/vnd.openxmlformats-officedocument.presentationml.slide+xml"/>
  <Override PartName="/ppt/slides/slide102.xml" ContentType="application/vnd.openxmlformats-officedocument.presentationml.slide+xml"/>
  <Override PartName="/ppt/slides/slide103.xml" ContentType="application/vnd.openxmlformats-officedocument.presentationml.slide+xml"/>
  <Override PartName="/ppt/slides/slide104.xml" ContentType="application/vnd.openxmlformats-officedocument.presentationml.slide+xml"/>
  <Override PartName="/ppt/slides/slide105.xml" ContentType="application/vnd.openxmlformats-officedocument.presentationml.slide+xml"/>
  <Override PartName="/ppt/slides/slide106.xml" ContentType="application/vnd.openxmlformats-officedocument.presentationml.slide+xml"/>
  <Override PartName="/ppt/slides/slide107.xml" ContentType="application/vnd.openxmlformats-officedocument.presentationml.slide+xml"/>
  <Override PartName="/ppt/slides/slide108.xml" ContentType="application/vnd.openxmlformats-officedocument.presentationml.slide+xml"/>
  <Override PartName="/ppt/slides/slide109.xml" ContentType="application/vnd.openxmlformats-officedocument.presentationml.slide+xml"/>
  <Override PartName="/ppt/slides/slide110.xml" ContentType="application/vnd.openxmlformats-officedocument.presentationml.slide+xml"/>
  <Override PartName="/ppt/slides/slide111.xml" ContentType="application/vnd.openxmlformats-officedocument.presentationml.slide+xml"/>
  <Override PartName="/ppt/slides/slide112.xml" ContentType="application/vnd.openxmlformats-officedocument.presentationml.slide+xml"/>
  <Override PartName="/ppt/slides/slide113.xml" ContentType="application/vnd.openxmlformats-officedocument.presentationml.slide+xml"/>
  <Override PartName="/ppt/slides/slide114.xml" ContentType="application/vnd.openxmlformats-officedocument.presentationml.slide+xml"/>
  <Override PartName="/ppt/slides/slide115.xml" ContentType="application/vnd.openxmlformats-officedocument.presentationml.slide+xml"/>
  <Override PartName="/ppt/slides/slide116.xml" ContentType="application/vnd.openxmlformats-officedocument.presentationml.slide+xml"/>
  <Override PartName="/ppt/slides/slide117.xml" ContentType="application/vnd.openxmlformats-officedocument.presentationml.slide+xml"/>
  <Override PartName="/ppt/slides/slide118.xml" ContentType="application/vnd.openxmlformats-officedocument.presentationml.slide+xml"/>
  <Override PartName="/ppt/slides/slide119.xml" ContentType="application/vnd.openxmlformats-officedocument.presentationml.slide+xml"/>
  <Override PartName="/ppt/slides/slide120.xml" ContentType="application/vnd.openxmlformats-officedocument.presentationml.slide+xml"/>
  <Override PartName="/ppt/slides/slide121.xml" ContentType="application/vnd.openxmlformats-officedocument.presentationml.slide+xml"/>
  <Override PartName="/ppt/slides/slide122.xml" ContentType="application/vnd.openxmlformats-officedocument.presentationml.slide+xml"/>
  <Override PartName="/ppt/slides/slide123.xml" ContentType="application/vnd.openxmlformats-officedocument.presentationml.slide+xml"/>
  <Override PartName="/ppt/slides/slide124.xml" ContentType="application/vnd.openxmlformats-officedocument.presentationml.slide+xml"/>
  <Override PartName="/ppt/slides/slide125.xml" ContentType="application/vnd.openxmlformats-officedocument.presentationml.slide+xml"/>
  <Override PartName="/ppt/slides/slide126.xml" ContentType="application/vnd.openxmlformats-officedocument.presentationml.slide+xml"/>
  <Override PartName="/ppt/slides/slide127.xml" ContentType="application/vnd.openxmlformats-officedocument.presentationml.slide+xml"/>
  <Override PartName="/ppt/slides/slide128.xml" ContentType="application/vnd.openxmlformats-officedocument.presentationml.slide+xml"/>
  <Override PartName="/ppt/slides/slide129.xml" ContentType="application/vnd.openxmlformats-officedocument.presentationml.slide+xml"/>
  <Override PartName="/ppt/slides/slide130.xml" ContentType="application/vnd.openxmlformats-officedocument.presentationml.slide+xml"/>
  <Override PartName="/ppt/slides/slide131.xml" ContentType="application/vnd.openxmlformats-officedocument.presentationml.slide+xml"/>
  <Override PartName="/ppt/slides/slide132.xml" ContentType="application/vnd.openxmlformats-officedocument.presentationml.slide+xml"/>
  <Override PartName="/ppt/slides/slide133.xml" ContentType="application/vnd.openxmlformats-officedocument.presentationml.slide+xml"/>
  <Override PartName="/ppt/slides/slide134.xml" ContentType="application/vnd.openxmlformats-officedocument.presentationml.slide+xml"/>
  <Override PartName="/ppt/slides/slide135.xml" ContentType="application/vnd.openxmlformats-officedocument.presentationml.slide+xml"/>
  <Override PartName="/ppt/slides/slide136.xml" ContentType="application/vnd.openxmlformats-officedocument.presentationml.slide+xml"/>
  <Override PartName="/ppt/slides/slide137.xml" ContentType="application/vnd.openxmlformats-officedocument.presentationml.slide+xml"/>
  <Override PartName="/ppt/slides/slide138.xml" ContentType="application/vnd.openxmlformats-officedocument.presentationml.slide+xml"/>
  <Override PartName="/ppt/slides/slide139.xml" ContentType="application/vnd.openxmlformats-officedocument.presentationml.slide+xml"/>
  <Override PartName="/ppt/slides/slide140.xml" ContentType="application/vnd.openxmlformats-officedocument.presentationml.slide+xml"/>
  <Override PartName="/ppt/slides/slide141.xml" ContentType="application/vnd.openxmlformats-officedocument.presentationml.slide+xml"/>
  <Override PartName="/ppt/slides/slide142.xml" ContentType="application/vnd.openxmlformats-officedocument.presentationml.slide+xml"/>
  <Override PartName="/ppt/slides/slide143.xml" ContentType="application/vnd.openxmlformats-officedocument.presentationml.slide+xml"/>
  <Override PartName="/ppt/slides/slide144.xml" ContentType="application/vnd.openxmlformats-officedocument.presentationml.slide+xml"/>
  <Override PartName="/ppt/slides/slide145.xml" ContentType="application/vnd.openxmlformats-officedocument.presentationml.slide+xml"/>
  <Override PartName="/ppt/slides/slide146.xml" ContentType="application/vnd.openxmlformats-officedocument.presentationml.slide+xml"/>
  <Override PartName="/ppt/slides/slide147.xml" ContentType="application/vnd.openxmlformats-officedocument.presentationml.slide+xml"/>
  <Override PartName="/ppt/slides/slide148.xml" ContentType="application/vnd.openxmlformats-officedocument.presentationml.slide+xml"/>
  <Override PartName="/ppt/slides/slide149.xml" ContentType="application/vnd.openxmlformats-officedocument.presentationml.slide+xml"/>
  <Override PartName="/ppt/slides/slide150.xml" ContentType="application/vnd.openxmlformats-officedocument.presentationml.slide+xml"/>
  <Override PartName="/ppt/slides/slide151.xml" ContentType="application/vnd.openxmlformats-officedocument.presentationml.slide+xml"/>
  <Override PartName="/ppt/slides/slide152.xml" ContentType="application/vnd.openxmlformats-officedocument.presentationml.slide+xml"/>
  <Override PartName="/ppt/slides/slide153.xml" ContentType="application/vnd.openxmlformats-officedocument.presentationml.slide+xml"/>
  <Override PartName="/ppt/slides/slide154.xml" ContentType="application/vnd.openxmlformats-officedocument.presentationml.slide+xml"/>
  <Override PartName="/ppt/slides/slide155.xml" ContentType="application/vnd.openxmlformats-officedocument.presentationml.slide+xml"/>
  <Override PartName="/ppt/slides/slide156.xml" ContentType="application/vnd.openxmlformats-officedocument.presentationml.slide+xml"/>
  <Override PartName="/ppt/slides/slide157.xml" ContentType="application/vnd.openxmlformats-officedocument.presentationml.slide+xml"/>
  <Override PartName="/ppt/slides/slide158.xml" ContentType="application/vnd.openxmlformats-officedocument.presentationml.slide+xml"/>
  <Override PartName="/ppt/slides/slide159.xml" ContentType="application/vnd.openxmlformats-officedocument.presentationml.slide+xml"/>
  <Override PartName="/ppt/slides/slide160.xml" ContentType="application/vnd.openxmlformats-officedocument.presentationml.slide+xml"/>
  <Override PartName="/ppt/slides/slide161.xml" ContentType="application/vnd.openxmlformats-officedocument.presentationml.slide+xml"/>
  <Override PartName="/ppt/slides/slide162.xml" ContentType="application/vnd.openxmlformats-officedocument.presentationml.slide+xml"/>
  <Override PartName="/ppt/slides/slide163.xml" ContentType="application/vnd.openxmlformats-officedocument.presentationml.slide+xml"/>
  <Override PartName="/ppt/slides/slide164.xml" ContentType="application/vnd.openxmlformats-officedocument.presentationml.slide+xml"/>
  <Override PartName="/ppt/slides/slide165.xml" ContentType="application/vnd.openxmlformats-officedocument.presentationml.slide+xml"/>
  <Override PartName="/ppt/slides/slide166.xml" ContentType="application/vnd.openxmlformats-officedocument.presentationml.slide+xml"/>
  <Override PartName="/ppt/slides/slide167.xml" ContentType="application/vnd.openxmlformats-officedocument.presentationml.slide+xml"/>
  <Override PartName="/ppt/slides/slide168.xml" ContentType="application/vnd.openxmlformats-officedocument.presentationml.slide+xml"/>
  <Override PartName="/ppt/slides/slide169.xml" ContentType="application/vnd.openxmlformats-officedocument.presentationml.slide+xml"/>
  <Override PartName="/ppt/slides/slide170.xml" ContentType="application/vnd.openxmlformats-officedocument.presentationml.slide+xml"/>
  <Override PartName="/ppt/slides/slide171.xml" ContentType="application/vnd.openxmlformats-officedocument.presentationml.slide+xml"/>
  <Override PartName="/ppt/slides/slide172.xml" ContentType="application/vnd.openxmlformats-officedocument.presentationml.slide+xml"/>
  <Override PartName="/ppt/slides/slide173.xml" ContentType="application/vnd.openxmlformats-officedocument.presentationml.slide+xml"/>
  <Override PartName="/ppt/slides/slide174.xml" ContentType="application/vnd.openxmlformats-officedocument.presentationml.slide+xml"/>
  <Override PartName="/ppt/slides/slide175.xml" ContentType="application/vnd.openxmlformats-officedocument.presentationml.slide+xml"/>
  <Override PartName="/ppt/slides/slide176.xml" ContentType="application/vnd.openxmlformats-officedocument.presentationml.slide+xml"/>
  <Override PartName="/ppt/slides/slide177.xml" ContentType="application/vnd.openxmlformats-officedocument.presentationml.slide+xml"/>
  <Override PartName="/ppt/slides/slide178.xml" ContentType="application/vnd.openxmlformats-officedocument.presentationml.slide+xml"/>
  <Override PartName="/ppt/slides/slide179.xml" ContentType="application/vnd.openxmlformats-officedocument.presentationml.slide+xml"/>
  <Override PartName="/ppt/slides/slide180.xml" ContentType="application/vnd.openxmlformats-officedocument.presentationml.slide+xml"/>
  <Override PartName="/ppt/slides/slide181.xml" ContentType="application/vnd.openxmlformats-officedocument.presentationml.slide+xml"/>
  <Override PartName="/ppt/slides/slide182.xml" ContentType="application/vnd.openxmlformats-officedocument.presentationml.slide+xml"/>
  <Override PartName="/ppt/slides/slide183.xml" ContentType="application/vnd.openxmlformats-officedocument.presentationml.slide+xml"/>
  <Override PartName="/ppt/slides/slide184.xml" ContentType="application/vnd.openxmlformats-officedocument.presentationml.slide+xml"/>
  <Override PartName="/ppt/slides/slide185.xml" ContentType="application/vnd.openxmlformats-officedocument.presentationml.slide+xml"/>
  <Override PartName="/ppt/slides/slide186.xml" ContentType="application/vnd.openxmlformats-officedocument.presentationml.slide+xml"/>
  <Override PartName="/ppt/slides/slide187.xml" ContentType="application/vnd.openxmlformats-officedocument.presentationml.slide+xml"/>
  <Override PartName="/ppt/slides/slide188.xml" ContentType="application/vnd.openxmlformats-officedocument.presentationml.slide+xml"/>
  <Override PartName="/ppt/slides/slide189.xml" ContentType="application/vnd.openxmlformats-officedocument.presentationml.slide+xml"/>
  <Override PartName="/ppt/slides/slide190.xml" ContentType="application/vnd.openxmlformats-officedocument.presentationml.slide+xml"/>
  <Override PartName="/ppt/slides/slide191.xml" ContentType="application/vnd.openxmlformats-officedocument.presentationml.slide+xml"/>
  <Override PartName="/ppt/slides/slide192.xml" ContentType="application/vnd.openxmlformats-officedocument.presentationml.slide+xml"/>
  <Override PartName="/ppt/slides/slide193.xml" ContentType="application/vnd.openxmlformats-officedocument.presentationml.slide+xml"/>
  <Override PartName="/ppt/slides/slide194.xml" ContentType="application/vnd.openxmlformats-officedocument.presentationml.slide+xml"/>
  <Override PartName="/ppt/slides/slide195.xml" ContentType="application/vnd.openxmlformats-officedocument.presentationml.slide+xml"/>
  <Override PartName="/ppt/slides/slide196.xml" ContentType="application/vnd.openxmlformats-officedocument.presentationml.slide+xml"/>
  <Override PartName="/ppt/slides/slide197.xml" ContentType="application/vnd.openxmlformats-officedocument.presentationml.slide+xml"/>
  <Override PartName="/ppt/slides/slide198.xml" ContentType="application/vnd.openxmlformats-officedocument.presentationml.slide+xml"/>
  <Override PartName="/ppt/slides/slide199.xml" ContentType="application/vnd.openxmlformats-officedocument.presentationml.slide+xml"/>
  <Override PartName="/ppt/slides/slide200.xml" ContentType="application/vnd.openxmlformats-officedocument.presentationml.slide+xml"/>
  <Override PartName="/ppt/slides/slide201.xml" ContentType="application/vnd.openxmlformats-officedocument.presentationml.slide+xml"/>
  <Override PartName="/ppt/slides/slide202.xml" ContentType="application/vnd.openxmlformats-officedocument.presentationml.slide+xml"/>
  <Override PartName="/ppt/slides/slide203.xml" ContentType="application/vnd.openxmlformats-officedocument.presentationml.slide+xml"/>
  <Override PartName="/ppt/slides/slide204.xml" ContentType="application/vnd.openxmlformats-officedocument.presentationml.slide+xml"/>
  <Override PartName="/ppt/slides/slide205.xml" ContentType="application/vnd.openxmlformats-officedocument.presentationml.slide+xml"/>
  <Override PartName="/ppt/slides/slide20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08"/>
  </p:notesMasterIdLst>
  <p:handoutMasterIdLst>
    <p:handoutMasterId r:id="rId209"/>
  </p:handoutMasterIdLst>
  <p:sldIdLst>
    <p:sldId id="256" r:id="rId2"/>
    <p:sldId id="396" r:id="rId3"/>
    <p:sldId id="397" r:id="rId4"/>
    <p:sldId id="409" r:id="rId5"/>
    <p:sldId id="417" r:id="rId6"/>
    <p:sldId id="314" r:id="rId7"/>
    <p:sldId id="412" r:id="rId8"/>
    <p:sldId id="418" r:id="rId9"/>
    <p:sldId id="498" r:id="rId10"/>
    <p:sldId id="499" r:id="rId11"/>
    <p:sldId id="585" r:id="rId12"/>
    <p:sldId id="586" r:id="rId13"/>
    <p:sldId id="587" r:id="rId14"/>
    <p:sldId id="588" r:id="rId15"/>
    <p:sldId id="500" r:id="rId16"/>
    <p:sldId id="501" r:id="rId17"/>
    <p:sldId id="365" r:id="rId18"/>
    <p:sldId id="677" r:id="rId19"/>
    <p:sldId id="317" r:id="rId20"/>
    <p:sldId id="404" r:id="rId21"/>
    <p:sldId id="507" r:id="rId22"/>
    <p:sldId id="667" r:id="rId23"/>
    <p:sldId id="668" r:id="rId24"/>
    <p:sldId id="669" r:id="rId25"/>
    <p:sldId id="746" r:id="rId26"/>
    <p:sldId id="747" r:id="rId27"/>
    <p:sldId id="735" r:id="rId28"/>
    <p:sldId id="821" r:id="rId29"/>
    <p:sldId id="822" r:id="rId30"/>
    <p:sldId id="748" r:id="rId31"/>
    <p:sldId id="752" r:id="rId32"/>
    <p:sldId id="817" r:id="rId33"/>
    <p:sldId id="818" r:id="rId34"/>
    <p:sldId id="734" r:id="rId35"/>
    <p:sldId id="739" r:id="rId36"/>
    <p:sldId id="740" r:id="rId37"/>
    <p:sldId id="742" r:id="rId38"/>
    <p:sldId id="745" r:id="rId39"/>
    <p:sldId id="718" r:id="rId40"/>
    <p:sldId id="741" r:id="rId41"/>
    <p:sldId id="720" r:id="rId42"/>
    <p:sldId id="721" r:id="rId43"/>
    <p:sldId id="722" r:id="rId44"/>
    <p:sldId id="723" r:id="rId45"/>
    <p:sldId id="682" r:id="rId46"/>
    <p:sldId id="432" r:id="rId47"/>
    <p:sldId id="826" r:id="rId48"/>
    <p:sldId id="724" r:id="rId49"/>
    <p:sldId id="435" r:id="rId50"/>
    <p:sldId id="725" r:id="rId51"/>
    <p:sldId id="823" r:id="rId52"/>
    <p:sldId id="436" r:id="rId53"/>
    <p:sldId id="726" r:id="rId54"/>
    <p:sldId id="728" r:id="rId55"/>
    <p:sldId id="729" r:id="rId56"/>
    <p:sldId id="730" r:id="rId57"/>
    <p:sldId id="727" r:id="rId58"/>
    <p:sldId id="719" r:id="rId59"/>
    <p:sldId id="732" r:id="rId60"/>
    <p:sldId id="733" r:id="rId61"/>
    <p:sldId id="731" r:id="rId62"/>
    <p:sldId id="824" r:id="rId63"/>
    <p:sldId id="825" r:id="rId64"/>
    <p:sldId id="827" r:id="rId65"/>
    <p:sldId id="759" r:id="rId66"/>
    <p:sldId id="828" r:id="rId67"/>
    <p:sldId id="760" r:id="rId68"/>
    <p:sldId id="761" r:id="rId69"/>
    <p:sldId id="762" r:id="rId70"/>
    <p:sldId id="820" r:id="rId71"/>
    <p:sldId id="829" r:id="rId72"/>
    <p:sldId id="830" r:id="rId73"/>
    <p:sldId id="831" r:id="rId74"/>
    <p:sldId id="832" r:id="rId75"/>
    <p:sldId id="833" r:id="rId76"/>
    <p:sldId id="834" r:id="rId77"/>
    <p:sldId id="836" r:id="rId78"/>
    <p:sldId id="837" r:id="rId79"/>
    <p:sldId id="838" r:id="rId80"/>
    <p:sldId id="765" r:id="rId81"/>
    <p:sldId id="766" r:id="rId82"/>
    <p:sldId id="768" r:id="rId83"/>
    <p:sldId id="769" r:id="rId84"/>
    <p:sldId id="770" r:id="rId85"/>
    <p:sldId id="771" r:id="rId86"/>
    <p:sldId id="772" r:id="rId87"/>
    <p:sldId id="773" r:id="rId88"/>
    <p:sldId id="774" r:id="rId89"/>
    <p:sldId id="775" r:id="rId90"/>
    <p:sldId id="776" r:id="rId91"/>
    <p:sldId id="840" r:id="rId92"/>
    <p:sldId id="835" r:id="rId93"/>
    <p:sldId id="777" r:id="rId94"/>
    <p:sldId id="778" r:id="rId95"/>
    <p:sldId id="779" r:id="rId96"/>
    <p:sldId id="780" r:id="rId97"/>
    <p:sldId id="781" r:id="rId98"/>
    <p:sldId id="782" r:id="rId99"/>
    <p:sldId id="783" r:id="rId100"/>
    <p:sldId id="784" r:id="rId101"/>
    <p:sldId id="785" r:id="rId102"/>
    <p:sldId id="786" r:id="rId103"/>
    <p:sldId id="787" r:id="rId104"/>
    <p:sldId id="788" r:id="rId105"/>
    <p:sldId id="789" r:id="rId106"/>
    <p:sldId id="790" r:id="rId107"/>
    <p:sldId id="791" r:id="rId108"/>
    <p:sldId id="792" r:id="rId109"/>
    <p:sldId id="793" r:id="rId110"/>
    <p:sldId id="794" r:id="rId111"/>
    <p:sldId id="795" r:id="rId112"/>
    <p:sldId id="796" r:id="rId113"/>
    <p:sldId id="797" r:id="rId114"/>
    <p:sldId id="798" r:id="rId115"/>
    <p:sldId id="799" r:id="rId116"/>
    <p:sldId id="800" r:id="rId117"/>
    <p:sldId id="801" r:id="rId118"/>
    <p:sldId id="802" r:id="rId119"/>
    <p:sldId id="803" r:id="rId120"/>
    <p:sldId id="804" r:id="rId121"/>
    <p:sldId id="805" r:id="rId122"/>
    <p:sldId id="806" r:id="rId123"/>
    <p:sldId id="807" r:id="rId124"/>
    <p:sldId id="808" r:id="rId125"/>
    <p:sldId id="809" r:id="rId126"/>
    <p:sldId id="810" r:id="rId127"/>
    <p:sldId id="811" r:id="rId128"/>
    <p:sldId id="812" r:id="rId129"/>
    <p:sldId id="813" r:id="rId130"/>
    <p:sldId id="814" r:id="rId131"/>
    <p:sldId id="815" r:id="rId132"/>
    <p:sldId id="816" r:id="rId133"/>
    <p:sldId id="437" r:id="rId134"/>
    <p:sldId id="819" r:id="rId135"/>
    <p:sldId id="484" r:id="rId136"/>
    <p:sldId id="485" r:id="rId137"/>
    <p:sldId id="486" r:id="rId138"/>
    <p:sldId id="488" r:id="rId139"/>
    <p:sldId id="489" r:id="rId140"/>
    <p:sldId id="490" r:id="rId141"/>
    <p:sldId id="841" r:id="rId142"/>
    <p:sldId id="842" r:id="rId143"/>
    <p:sldId id="493" r:id="rId144"/>
    <p:sldId id="494" r:id="rId145"/>
    <p:sldId id="495" r:id="rId146"/>
    <p:sldId id="496" r:id="rId147"/>
    <p:sldId id="602" r:id="rId148"/>
    <p:sldId id="603" r:id="rId149"/>
    <p:sldId id="604" r:id="rId150"/>
    <p:sldId id="605" r:id="rId151"/>
    <p:sldId id="606" r:id="rId152"/>
    <p:sldId id="607" r:id="rId153"/>
    <p:sldId id="608" r:id="rId154"/>
    <p:sldId id="609" r:id="rId155"/>
    <p:sldId id="619" r:id="rId156"/>
    <p:sldId id="610" r:id="rId157"/>
    <p:sldId id="674" r:id="rId158"/>
    <p:sldId id="612" r:id="rId159"/>
    <p:sldId id="611" r:id="rId160"/>
    <p:sldId id="380" r:id="rId161"/>
    <p:sldId id="593" r:id="rId162"/>
    <p:sldId id="497" r:id="rId163"/>
    <p:sldId id="599" r:id="rId164"/>
    <p:sldId id="600" r:id="rId165"/>
    <p:sldId id="601" r:id="rId166"/>
    <p:sldId id="401" r:id="rId167"/>
    <p:sldId id="382" r:id="rId168"/>
    <p:sldId id="402" r:id="rId169"/>
    <p:sldId id="296" r:id="rId170"/>
    <p:sldId id="274" r:id="rId171"/>
    <p:sldId id="299" r:id="rId172"/>
    <p:sldId id="376" r:id="rId173"/>
    <p:sldId id="306" r:id="rId174"/>
    <p:sldId id="549" r:id="rId175"/>
    <p:sldId id="550" r:id="rId176"/>
    <p:sldId id="552" r:id="rId177"/>
    <p:sldId id="558" r:id="rId178"/>
    <p:sldId id="565" r:id="rId179"/>
    <p:sldId id="613" r:id="rId180"/>
    <p:sldId id="559" r:id="rId181"/>
    <p:sldId id="551" r:id="rId182"/>
    <p:sldId id="553" r:id="rId183"/>
    <p:sldId id="554" r:id="rId184"/>
    <p:sldId id="358" r:id="rId185"/>
    <p:sldId id="555" r:id="rId186"/>
    <p:sldId id="359" r:id="rId187"/>
    <p:sldId id="556" r:id="rId188"/>
    <p:sldId id="557" r:id="rId189"/>
    <p:sldId id="360" r:id="rId190"/>
    <p:sldId id="566" r:id="rId191"/>
    <p:sldId id="517" r:id="rId192"/>
    <p:sldId id="567" r:id="rId193"/>
    <p:sldId id="560" r:id="rId194"/>
    <p:sldId id="568" r:id="rId195"/>
    <p:sldId id="569" r:id="rId196"/>
    <p:sldId id="563" r:id="rId197"/>
    <p:sldId id="561" r:id="rId198"/>
    <p:sldId id="562" r:id="rId199"/>
    <p:sldId id="545" r:id="rId200"/>
    <p:sldId id="683" r:id="rId201"/>
    <p:sldId id="684" r:id="rId202"/>
    <p:sldId id="685" r:id="rId203"/>
    <p:sldId id="692" r:id="rId204"/>
    <p:sldId id="843" r:id="rId205"/>
    <p:sldId id="844" r:id="rId206"/>
    <p:sldId id="845" r:id="rId207"/>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3165" autoAdjust="0"/>
    <p:restoredTop sz="94660"/>
  </p:normalViewPr>
  <p:slideViewPr>
    <p:cSldViewPr>
      <p:cViewPr>
        <p:scale>
          <a:sx n="61" d="100"/>
          <a:sy n="61" d="100"/>
        </p:scale>
        <p:origin x="-522" y="-942"/>
      </p:cViewPr>
      <p:guideLst>
        <p:guide orient="horz" pos="2160"/>
        <p:guide pos="2880"/>
      </p:guideLst>
    </p:cSldViewPr>
  </p:slideViewPr>
  <p:notesTextViewPr>
    <p:cViewPr>
      <p:scale>
        <a:sx n="100" d="100"/>
        <a:sy n="100" d="100"/>
      </p:scale>
      <p:origin x="0" y="0"/>
    </p:cViewPr>
  </p:notesTextViewPr>
  <p:sorterViewPr>
    <p:cViewPr>
      <p:scale>
        <a:sx n="57" d="100"/>
        <a:sy n="57" d="100"/>
      </p:scale>
      <p:origin x="0" y="996"/>
    </p:cViewPr>
  </p:sorterViewPr>
  <p:notesViewPr>
    <p:cSldViewPr>
      <p:cViewPr varScale="1">
        <p:scale>
          <a:sx n="60" d="100"/>
          <a:sy n="60" d="100"/>
        </p:scale>
        <p:origin x="-2490"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63" Type="http://schemas.openxmlformats.org/officeDocument/2006/relationships/slide" Target="slides/slide62.xml"/><Relationship Id="rId84" Type="http://schemas.openxmlformats.org/officeDocument/2006/relationships/slide" Target="slides/slide83.xml"/><Relationship Id="rId138" Type="http://schemas.openxmlformats.org/officeDocument/2006/relationships/slide" Target="slides/slide137.xml"/><Relationship Id="rId159" Type="http://schemas.openxmlformats.org/officeDocument/2006/relationships/slide" Target="slides/slide158.xml"/><Relationship Id="rId170" Type="http://schemas.openxmlformats.org/officeDocument/2006/relationships/slide" Target="slides/slide169.xml"/><Relationship Id="rId191" Type="http://schemas.openxmlformats.org/officeDocument/2006/relationships/slide" Target="slides/slide190.xml"/><Relationship Id="rId205" Type="http://schemas.openxmlformats.org/officeDocument/2006/relationships/slide" Target="slides/slide204.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slide" Target="slides/slide122.xml"/><Relationship Id="rId128" Type="http://schemas.openxmlformats.org/officeDocument/2006/relationships/slide" Target="slides/slide127.xml"/><Relationship Id="rId144" Type="http://schemas.openxmlformats.org/officeDocument/2006/relationships/slide" Target="slides/slide143.xml"/><Relationship Id="rId149" Type="http://schemas.openxmlformats.org/officeDocument/2006/relationships/slide" Target="slides/slide148.xml"/><Relationship Id="rId5" Type="http://schemas.openxmlformats.org/officeDocument/2006/relationships/slide" Target="slides/slide4.xml"/><Relationship Id="rId90" Type="http://schemas.openxmlformats.org/officeDocument/2006/relationships/slide" Target="slides/slide89.xml"/><Relationship Id="rId95" Type="http://schemas.openxmlformats.org/officeDocument/2006/relationships/slide" Target="slides/slide94.xml"/><Relationship Id="rId160" Type="http://schemas.openxmlformats.org/officeDocument/2006/relationships/slide" Target="slides/slide159.xml"/><Relationship Id="rId165" Type="http://schemas.openxmlformats.org/officeDocument/2006/relationships/slide" Target="slides/slide164.xml"/><Relationship Id="rId181" Type="http://schemas.openxmlformats.org/officeDocument/2006/relationships/slide" Target="slides/slide180.xml"/><Relationship Id="rId186" Type="http://schemas.openxmlformats.org/officeDocument/2006/relationships/slide" Target="slides/slide185.xml"/><Relationship Id="rId211" Type="http://schemas.openxmlformats.org/officeDocument/2006/relationships/viewProps" Target="viewProps.xml"/><Relationship Id="rId22" Type="http://schemas.openxmlformats.org/officeDocument/2006/relationships/slide" Target="slides/slide21.xml"/><Relationship Id="rId27" Type="http://schemas.openxmlformats.org/officeDocument/2006/relationships/slide" Target="slides/slide26.xml"/><Relationship Id="rId43" Type="http://schemas.openxmlformats.org/officeDocument/2006/relationships/slide" Target="slides/slide42.xml"/><Relationship Id="rId48" Type="http://schemas.openxmlformats.org/officeDocument/2006/relationships/slide" Target="slides/slide47.xml"/><Relationship Id="rId64" Type="http://schemas.openxmlformats.org/officeDocument/2006/relationships/slide" Target="slides/slide63.xml"/><Relationship Id="rId69" Type="http://schemas.openxmlformats.org/officeDocument/2006/relationships/slide" Target="slides/slide68.xml"/><Relationship Id="rId113" Type="http://schemas.openxmlformats.org/officeDocument/2006/relationships/slide" Target="slides/slide112.xml"/><Relationship Id="rId118" Type="http://schemas.openxmlformats.org/officeDocument/2006/relationships/slide" Target="slides/slide117.xml"/><Relationship Id="rId134" Type="http://schemas.openxmlformats.org/officeDocument/2006/relationships/slide" Target="slides/slide133.xml"/><Relationship Id="rId139" Type="http://schemas.openxmlformats.org/officeDocument/2006/relationships/slide" Target="slides/slide138.xml"/><Relationship Id="rId80" Type="http://schemas.openxmlformats.org/officeDocument/2006/relationships/slide" Target="slides/slide79.xml"/><Relationship Id="rId85" Type="http://schemas.openxmlformats.org/officeDocument/2006/relationships/slide" Target="slides/slide84.xml"/><Relationship Id="rId150" Type="http://schemas.openxmlformats.org/officeDocument/2006/relationships/slide" Target="slides/slide149.xml"/><Relationship Id="rId155" Type="http://schemas.openxmlformats.org/officeDocument/2006/relationships/slide" Target="slides/slide154.xml"/><Relationship Id="rId171" Type="http://schemas.openxmlformats.org/officeDocument/2006/relationships/slide" Target="slides/slide170.xml"/><Relationship Id="rId176" Type="http://schemas.openxmlformats.org/officeDocument/2006/relationships/slide" Target="slides/slide175.xml"/><Relationship Id="rId192" Type="http://schemas.openxmlformats.org/officeDocument/2006/relationships/slide" Target="slides/slide191.xml"/><Relationship Id="rId197" Type="http://schemas.openxmlformats.org/officeDocument/2006/relationships/slide" Target="slides/slide196.xml"/><Relationship Id="rId206" Type="http://schemas.openxmlformats.org/officeDocument/2006/relationships/slide" Target="slides/slide205.xml"/><Relationship Id="rId201" Type="http://schemas.openxmlformats.org/officeDocument/2006/relationships/slide" Target="slides/slide200.xml"/><Relationship Id="rId12" Type="http://schemas.openxmlformats.org/officeDocument/2006/relationships/slide" Target="slides/slide11.xml"/><Relationship Id="rId17" Type="http://schemas.openxmlformats.org/officeDocument/2006/relationships/slide" Target="slides/slide16.xml"/><Relationship Id="rId33" Type="http://schemas.openxmlformats.org/officeDocument/2006/relationships/slide" Target="slides/slide32.xml"/><Relationship Id="rId38" Type="http://schemas.openxmlformats.org/officeDocument/2006/relationships/slide" Target="slides/slide37.xml"/><Relationship Id="rId59" Type="http://schemas.openxmlformats.org/officeDocument/2006/relationships/slide" Target="slides/slide58.xml"/><Relationship Id="rId103" Type="http://schemas.openxmlformats.org/officeDocument/2006/relationships/slide" Target="slides/slide102.xml"/><Relationship Id="rId108" Type="http://schemas.openxmlformats.org/officeDocument/2006/relationships/slide" Target="slides/slide107.xml"/><Relationship Id="rId124" Type="http://schemas.openxmlformats.org/officeDocument/2006/relationships/slide" Target="slides/slide123.xml"/><Relationship Id="rId129" Type="http://schemas.openxmlformats.org/officeDocument/2006/relationships/slide" Target="slides/slide128.xml"/><Relationship Id="rId54" Type="http://schemas.openxmlformats.org/officeDocument/2006/relationships/slide" Target="slides/slide53.xml"/><Relationship Id="rId70" Type="http://schemas.openxmlformats.org/officeDocument/2006/relationships/slide" Target="slides/slide69.xml"/><Relationship Id="rId75" Type="http://schemas.openxmlformats.org/officeDocument/2006/relationships/slide" Target="slides/slide74.xml"/><Relationship Id="rId91" Type="http://schemas.openxmlformats.org/officeDocument/2006/relationships/slide" Target="slides/slide90.xml"/><Relationship Id="rId96" Type="http://schemas.openxmlformats.org/officeDocument/2006/relationships/slide" Target="slides/slide95.xml"/><Relationship Id="rId140" Type="http://schemas.openxmlformats.org/officeDocument/2006/relationships/slide" Target="slides/slide139.xml"/><Relationship Id="rId145" Type="http://schemas.openxmlformats.org/officeDocument/2006/relationships/slide" Target="slides/slide144.xml"/><Relationship Id="rId161" Type="http://schemas.openxmlformats.org/officeDocument/2006/relationships/slide" Target="slides/slide160.xml"/><Relationship Id="rId166" Type="http://schemas.openxmlformats.org/officeDocument/2006/relationships/slide" Target="slides/slide165.xml"/><Relationship Id="rId182" Type="http://schemas.openxmlformats.org/officeDocument/2006/relationships/slide" Target="slides/slide181.xml"/><Relationship Id="rId187" Type="http://schemas.openxmlformats.org/officeDocument/2006/relationships/slide" Target="slides/slide186.xml"/><Relationship Id="rId1" Type="http://schemas.openxmlformats.org/officeDocument/2006/relationships/slideMaster" Target="slideMasters/slideMaster1.xml"/><Relationship Id="rId6" Type="http://schemas.openxmlformats.org/officeDocument/2006/relationships/slide" Target="slides/slide5.xml"/><Relationship Id="rId212" Type="http://schemas.openxmlformats.org/officeDocument/2006/relationships/theme" Target="theme/theme1.xml"/><Relationship Id="rId23" Type="http://schemas.openxmlformats.org/officeDocument/2006/relationships/slide" Target="slides/slide22.xml"/><Relationship Id="rId28" Type="http://schemas.openxmlformats.org/officeDocument/2006/relationships/slide" Target="slides/slide27.xml"/><Relationship Id="rId49" Type="http://schemas.openxmlformats.org/officeDocument/2006/relationships/slide" Target="slides/slide48.xml"/><Relationship Id="rId114" Type="http://schemas.openxmlformats.org/officeDocument/2006/relationships/slide" Target="slides/slide113.xml"/><Relationship Id="rId119" Type="http://schemas.openxmlformats.org/officeDocument/2006/relationships/slide" Target="slides/slide118.xml"/><Relationship Id="rId44" Type="http://schemas.openxmlformats.org/officeDocument/2006/relationships/slide" Target="slides/slide43.xml"/><Relationship Id="rId60" Type="http://schemas.openxmlformats.org/officeDocument/2006/relationships/slide" Target="slides/slide59.xml"/><Relationship Id="rId65" Type="http://schemas.openxmlformats.org/officeDocument/2006/relationships/slide" Target="slides/slide64.xml"/><Relationship Id="rId81" Type="http://schemas.openxmlformats.org/officeDocument/2006/relationships/slide" Target="slides/slide80.xml"/><Relationship Id="rId86" Type="http://schemas.openxmlformats.org/officeDocument/2006/relationships/slide" Target="slides/slide85.xml"/><Relationship Id="rId130" Type="http://schemas.openxmlformats.org/officeDocument/2006/relationships/slide" Target="slides/slide129.xml"/><Relationship Id="rId135" Type="http://schemas.openxmlformats.org/officeDocument/2006/relationships/slide" Target="slides/slide134.xml"/><Relationship Id="rId151" Type="http://schemas.openxmlformats.org/officeDocument/2006/relationships/slide" Target="slides/slide150.xml"/><Relationship Id="rId156" Type="http://schemas.openxmlformats.org/officeDocument/2006/relationships/slide" Target="slides/slide155.xml"/><Relationship Id="rId177" Type="http://schemas.openxmlformats.org/officeDocument/2006/relationships/slide" Target="slides/slide176.xml"/><Relationship Id="rId198" Type="http://schemas.openxmlformats.org/officeDocument/2006/relationships/slide" Target="slides/slide197.xml"/><Relationship Id="rId172" Type="http://schemas.openxmlformats.org/officeDocument/2006/relationships/slide" Target="slides/slide171.xml"/><Relationship Id="rId193" Type="http://schemas.openxmlformats.org/officeDocument/2006/relationships/slide" Target="slides/slide192.xml"/><Relationship Id="rId202" Type="http://schemas.openxmlformats.org/officeDocument/2006/relationships/slide" Target="slides/slide201.xml"/><Relationship Id="rId207" Type="http://schemas.openxmlformats.org/officeDocument/2006/relationships/slide" Target="slides/slide206.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slide" Target="slides/slide124.xml"/><Relationship Id="rId141" Type="http://schemas.openxmlformats.org/officeDocument/2006/relationships/slide" Target="slides/slide140.xml"/><Relationship Id="rId146" Type="http://schemas.openxmlformats.org/officeDocument/2006/relationships/slide" Target="slides/slide145.xml"/><Relationship Id="rId167" Type="http://schemas.openxmlformats.org/officeDocument/2006/relationships/slide" Target="slides/slide166.xml"/><Relationship Id="rId188" Type="http://schemas.openxmlformats.org/officeDocument/2006/relationships/slide" Target="slides/slide187.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162" Type="http://schemas.openxmlformats.org/officeDocument/2006/relationships/slide" Target="slides/slide161.xml"/><Relationship Id="rId183" Type="http://schemas.openxmlformats.org/officeDocument/2006/relationships/slide" Target="slides/slide182.xml"/><Relationship Id="rId213" Type="http://schemas.openxmlformats.org/officeDocument/2006/relationships/tableStyles" Target="tableStyles.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131" Type="http://schemas.openxmlformats.org/officeDocument/2006/relationships/slide" Target="slides/slide130.xml"/><Relationship Id="rId136" Type="http://schemas.openxmlformats.org/officeDocument/2006/relationships/slide" Target="slides/slide135.xml"/><Relationship Id="rId157" Type="http://schemas.openxmlformats.org/officeDocument/2006/relationships/slide" Target="slides/slide156.xml"/><Relationship Id="rId178" Type="http://schemas.openxmlformats.org/officeDocument/2006/relationships/slide" Target="slides/slide177.xml"/><Relationship Id="rId61" Type="http://schemas.openxmlformats.org/officeDocument/2006/relationships/slide" Target="slides/slide60.xml"/><Relationship Id="rId82" Type="http://schemas.openxmlformats.org/officeDocument/2006/relationships/slide" Target="slides/slide81.xml"/><Relationship Id="rId152" Type="http://schemas.openxmlformats.org/officeDocument/2006/relationships/slide" Target="slides/slide151.xml"/><Relationship Id="rId173" Type="http://schemas.openxmlformats.org/officeDocument/2006/relationships/slide" Target="slides/slide172.xml"/><Relationship Id="rId194" Type="http://schemas.openxmlformats.org/officeDocument/2006/relationships/slide" Target="slides/slide193.xml"/><Relationship Id="rId199" Type="http://schemas.openxmlformats.org/officeDocument/2006/relationships/slide" Target="slides/slide198.xml"/><Relationship Id="rId203" Type="http://schemas.openxmlformats.org/officeDocument/2006/relationships/slide" Target="slides/slide202.xml"/><Relationship Id="rId208" Type="http://schemas.openxmlformats.org/officeDocument/2006/relationships/notesMaster" Target="notesMasters/notesMaster1.xml"/><Relationship Id="rId19" Type="http://schemas.openxmlformats.org/officeDocument/2006/relationships/slide" Target="slides/slide18.xml"/><Relationship Id="rId14" Type="http://schemas.openxmlformats.org/officeDocument/2006/relationships/slide" Target="slides/slide13.xml"/><Relationship Id="rId30" Type="http://schemas.openxmlformats.org/officeDocument/2006/relationships/slide" Target="slides/slide29.xml"/><Relationship Id="rId35" Type="http://schemas.openxmlformats.org/officeDocument/2006/relationships/slide" Target="slides/slide34.xml"/><Relationship Id="rId56" Type="http://schemas.openxmlformats.org/officeDocument/2006/relationships/slide" Target="slides/slide55.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26" Type="http://schemas.openxmlformats.org/officeDocument/2006/relationships/slide" Target="slides/slide125.xml"/><Relationship Id="rId147" Type="http://schemas.openxmlformats.org/officeDocument/2006/relationships/slide" Target="slides/slide146.xml"/><Relationship Id="rId168" Type="http://schemas.openxmlformats.org/officeDocument/2006/relationships/slide" Target="slides/slide167.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slide" Target="slides/slide120.xml"/><Relationship Id="rId142" Type="http://schemas.openxmlformats.org/officeDocument/2006/relationships/slide" Target="slides/slide141.xml"/><Relationship Id="rId163" Type="http://schemas.openxmlformats.org/officeDocument/2006/relationships/slide" Target="slides/slide162.xml"/><Relationship Id="rId184" Type="http://schemas.openxmlformats.org/officeDocument/2006/relationships/slide" Target="slides/slide183.xml"/><Relationship Id="rId189" Type="http://schemas.openxmlformats.org/officeDocument/2006/relationships/slide" Target="slides/slide188.xml"/><Relationship Id="rId3" Type="http://schemas.openxmlformats.org/officeDocument/2006/relationships/slide" Target="slides/slide2.xml"/><Relationship Id="rId25" Type="http://schemas.openxmlformats.org/officeDocument/2006/relationships/slide" Target="slides/slide24.xml"/><Relationship Id="rId46" Type="http://schemas.openxmlformats.org/officeDocument/2006/relationships/slide" Target="slides/slide45.xml"/><Relationship Id="rId67" Type="http://schemas.openxmlformats.org/officeDocument/2006/relationships/slide" Target="slides/slide66.xml"/><Relationship Id="rId116" Type="http://schemas.openxmlformats.org/officeDocument/2006/relationships/slide" Target="slides/slide115.xml"/><Relationship Id="rId137" Type="http://schemas.openxmlformats.org/officeDocument/2006/relationships/slide" Target="slides/slide136.xml"/><Relationship Id="rId158" Type="http://schemas.openxmlformats.org/officeDocument/2006/relationships/slide" Target="slides/slide157.xml"/><Relationship Id="rId20" Type="http://schemas.openxmlformats.org/officeDocument/2006/relationships/slide" Target="slides/slide19.xml"/><Relationship Id="rId41" Type="http://schemas.openxmlformats.org/officeDocument/2006/relationships/slide" Target="slides/slide40.xml"/><Relationship Id="rId62" Type="http://schemas.openxmlformats.org/officeDocument/2006/relationships/slide" Target="slides/slide61.xml"/><Relationship Id="rId83" Type="http://schemas.openxmlformats.org/officeDocument/2006/relationships/slide" Target="slides/slide82.xml"/><Relationship Id="rId88" Type="http://schemas.openxmlformats.org/officeDocument/2006/relationships/slide" Target="slides/slide87.xml"/><Relationship Id="rId111" Type="http://schemas.openxmlformats.org/officeDocument/2006/relationships/slide" Target="slides/slide110.xml"/><Relationship Id="rId132" Type="http://schemas.openxmlformats.org/officeDocument/2006/relationships/slide" Target="slides/slide131.xml"/><Relationship Id="rId153" Type="http://schemas.openxmlformats.org/officeDocument/2006/relationships/slide" Target="slides/slide152.xml"/><Relationship Id="rId174" Type="http://schemas.openxmlformats.org/officeDocument/2006/relationships/slide" Target="slides/slide173.xml"/><Relationship Id="rId179" Type="http://schemas.openxmlformats.org/officeDocument/2006/relationships/slide" Target="slides/slide178.xml"/><Relationship Id="rId195" Type="http://schemas.openxmlformats.org/officeDocument/2006/relationships/slide" Target="slides/slide194.xml"/><Relationship Id="rId209" Type="http://schemas.openxmlformats.org/officeDocument/2006/relationships/handoutMaster" Target="handoutMasters/handoutMaster1.xml"/><Relationship Id="rId190" Type="http://schemas.openxmlformats.org/officeDocument/2006/relationships/slide" Target="slides/slide189.xml"/><Relationship Id="rId204" Type="http://schemas.openxmlformats.org/officeDocument/2006/relationships/slide" Target="slides/slide203.xml"/><Relationship Id="rId15" Type="http://schemas.openxmlformats.org/officeDocument/2006/relationships/slide" Target="slides/slide14.xml"/><Relationship Id="rId36" Type="http://schemas.openxmlformats.org/officeDocument/2006/relationships/slide" Target="slides/slide35.xml"/><Relationship Id="rId57" Type="http://schemas.openxmlformats.org/officeDocument/2006/relationships/slide" Target="slides/slide56.xml"/><Relationship Id="rId106" Type="http://schemas.openxmlformats.org/officeDocument/2006/relationships/slide" Target="slides/slide105.xml"/><Relationship Id="rId127" Type="http://schemas.openxmlformats.org/officeDocument/2006/relationships/slide" Target="slides/slide126.xml"/><Relationship Id="rId10" Type="http://schemas.openxmlformats.org/officeDocument/2006/relationships/slide" Target="slides/slide9.xml"/><Relationship Id="rId31" Type="http://schemas.openxmlformats.org/officeDocument/2006/relationships/slide" Target="slides/slide30.xml"/><Relationship Id="rId52" Type="http://schemas.openxmlformats.org/officeDocument/2006/relationships/slide" Target="slides/slide51.xml"/><Relationship Id="rId73" Type="http://schemas.openxmlformats.org/officeDocument/2006/relationships/slide" Target="slides/slide72.xml"/><Relationship Id="rId78" Type="http://schemas.openxmlformats.org/officeDocument/2006/relationships/slide" Target="slides/slide77.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slide" Target="slides/slide121.xml"/><Relationship Id="rId143" Type="http://schemas.openxmlformats.org/officeDocument/2006/relationships/slide" Target="slides/slide142.xml"/><Relationship Id="rId148" Type="http://schemas.openxmlformats.org/officeDocument/2006/relationships/slide" Target="slides/slide147.xml"/><Relationship Id="rId164" Type="http://schemas.openxmlformats.org/officeDocument/2006/relationships/slide" Target="slides/slide163.xml"/><Relationship Id="rId169" Type="http://schemas.openxmlformats.org/officeDocument/2006/relationships/slide" Target="slides/slide168.xml"/><Relationship Id="rId185" Type="http://schemas.openxmlformats.org/officeDocument/2006/relationships/slide" Target="slides/slide184.xml"/><Relationship Id="rId4" Type="http://schemas.openxmlformats.org/officeDocument/2006/relationships/slide" Target="slides/slide3.xml"/><Relationship Id="rId9" Type="http://schemas.openxmlformats.org/officeDocument/2006/relationships/slide" Target="slides/slide8.xml"/><Relationship Id="rId180" Type="http://schemas.openxmlformats.org/officeDocument/2006/relationships/slide" Target="slides/slide179.xml"/><Relationship Id="rId210" Type="http://schemas.openxmlformats.org/officeDocument/2006/relationships/presProps" Target="presProps.xml"/><Relationship Id="rId26" Type="http://schemas.openxmlformats.org/officeDocument/2006/relationships/slide" Target="slides/slide25.xml"/><Relationship Id="rId47" Type="http://schemas.openxmlformats.org/officeDocument/2006/relationships/slide" Target="slides/slide46.xml"/><Relationship Id="rId68" Type="http://schemas.openxmlformats.org/officeDocument/2006/relationships/slide" Target="slides/slide67.xml"/><Relationship Id="rId89" Type="http://schemas.openxmlformats.org/officeDocument/2006/relationships/slide" Target="slides/slide88.xml"/><Relationship Id="rId112" Type="http://schemas.openxmlformats.org/officeDocument/2006/relationships/slide" Target="slides/slide111.xml"/><Relationship Id="rId133" Type="http://schemas.openxmlformats.org/officeDocument/2006/relationships/slide" Target="slides/slide132.xml"/><Relationship Id="rId154" Type="http://schemas.openxmlformats.org/officeDocument/2006/relationships/slide" Target="slides/slide153.xml"/><Relationship Id="rId175" Type="http://schemas.openxmlformats.org/officeDocument/2006/relationships/slide" Target="slides/slide174.xml"/><Relationship Id="rId196" Type="http://schemas.openxmlformats.org/officeDocument/2006/relationships/slide" Target="slides/slide195.xml"/><Relationship Id="rId200" Type="http://schemas.openxmlformats.org/officeDocument/2006/relationships/slide" Target="slides/slide199.xml"/><Relationship Id="rId16" Type="http://schemas.openxmlformats.org/officeDocument/2006/relationships/slide" Target="slides/slide15.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cs typeface="+mn-cs"/>
              </a:defRPr>
            </a:lvl1pPr>
          </a:lstStyle>
          <a:p>
            <a:pPr>
              <a:defRPr/>
            </a:pPr>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smtClean="0">
                <a:cs typeface="+mn-cs"/>
              </a:defRPr>
            </a:lvl1pPr>
          </a:lstStyle>
          <a:p>
            <a:pPr>
              <a:defRPr/>
            </a:pPr>
            <a:fld id="{7A26E3C3-7DE3-4C93-A262-EF7C19B0F139}" type="datetimeFigureOut">
              <a:rPr lang="en-US"/>
              <a:pPr>
                <a:defRPr/>
              </a:pPr>
              <a:t>12/19/2011</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cs typeface="+mn-cs"/>
              </a:defRPr>
            </a:lvl1pPr>
          </a:lstStyle>
          <a:p>
            <a:pPr>
              <a:defRPr/>
            </a:pPr>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smtClean="0">
                <a:cs typeface="+mn-cs"/>
              </a:defRPr>
            </a:lvl1pPr>
          </a:lstStyle>
          <a:p>
            <a:pPr>
              <a:defRPr/>
            </a:pPr>
            <a:fld id="{E2D22564-BD1E-48A8-89A5-744BA874AE02}" type="slidenum">
              <a:rPr lang="en-US"/>
              <a:pPr>
                <a:defRPr/>
              </a:pPr>
              <a:t>‹#›</a:t>
            </a:fld>
            <a:endParaRPr lang="en-US"/>
          </a:p>
        </p:txBody>
      </p:sp>
    </p:spTree>
    <p:extLst>
      <p:ext uri="{BB962C8B-B14F-4D97-AF65-F5344CB8AC3E}">
        <p14:creationId xmlns:p14="http://schemas.microsoft.com/office/powerpoint/2010/main" val="1280086448"/>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cs typeface="+mn-cs"/>
              </a:defRPr>
            </a:lvl1pPr>
          </a:lstStyle>
          <a:p>
            <a:pPr>
              <a:defRPr/>
            </a:pPr>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smtClean="0">
                <a:cs typeface="+mn-cs"/>
              </a:defRPr>
            </a:lvl1pPr>
          </a:lstStyle>
          <a:p>
            <a:pPr>
              <a:defRPr/>
            </a:pPr>
            <a:fld id="{C5FCE917-E432-4E70-85AF-40DBCBAE34E3}" type="datetimeFigureOut">
              <a:rPr lang="en-US"/>
              <a:pPr>
                <a:defRPr/>
              </a:pPr>
              <a:t>12/19/2011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cs typeface="+mn-cs"/>
              </a:defRPr>
            </a:lvl1pPr>
          </a:lstStyle>
          <a:p>
            <a:pPr>
              <a:defRPr/>
            </a:pPr>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smtClean="0">
                <a:cs typeface="+mn-cs"/>
              </a:defRPr>
            </a:lvl1pPr>
          </a:lstStyle>
          <a:p>
            <a:pPr>
              <a:defRPr/>
            </a:pPr>
            <a:fld id="{1E82B2B1-365C-401A-9F47-0B6EDD7174E3}" type="slidenum">
              <a:rPr lang="en-US"/>
              <a:pPr>
                <a:defRPr/>
              </a:pPr>
              <a:t>‹#›</a:t>
            </a:fld>
            <a:endParaRPr lang="en-US"/>
          </a:p>
        </p:txBody>
      </p:sp>
    </p:spTree>
    <p:extLst>
      <p:ext uri="{BB962C8B-B14F-4D97-AF65-F5344CB8AC3E}">
        <p14:creationId xmlns:p14="http://schemas.microsoft.com/office/powerpoint/2010/main" val="1710207143"/>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4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4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52.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53.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5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317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6317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a:spcBef>
                <a:spcPct val="0"/>
              </a:spcBef>
            </a:pPr>
            <a:endParaRPr lang="en-US" smtClean="0"/>
          </a:p>
        </p:txBody>
      </p:sp>
      <p:sp>
        <p:nvSpPr>
          <p:cNvPr id="26317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BFD670F8-960D-4030-8679-124A60FDD0D7}" type="slidenum">
              <a:rPr lang="en-US"/>
              <a:pPr eaLnBrk="1" hangingPunct="1"/>
              <a:t>49</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5218"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65219"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a:spcBef>
                <a:spcPct val="0"/>
              </a:spcBef>
            </a:pPr>
            <a:endParaRPr lang="en-US" smtClean="0"/>
          </a:p>
        </p:txBody>
      </p:sp>
      <p:sp>
        <p:nvSpPr>
          <p:cNvPr id="265220"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9F81CEBE-C09F-400C-ABAD-20ED74CAA463}" type="slidenum">
              <a:rPr lang="en-US"/>
              <a:pPr eaLnBrk="1" hangingPunct="1"/>
              <a:t>147</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42"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66243"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a:spcBef>
                <a:spcPct val="0"/>
              </a:spcBef>
            </a:pPr>
            <a:endParaRPr lang="en-US" smtClean="0"/>
          </a:p>
        </p:txBody>
      </p:sp>
      <p:sp>
        <p:nvSpPr>
          <p:cNvPr id="266244"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7B76D97A-EF2D-43FD-88EB-8D3A9E60D769}" type="slidenum">
              <a:rPr lang="en-US"/>
              <a:pPr eaLnBrk="1" hangingPunct="1"/>
              <a:t>148</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7266"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67267"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a:spcBef>
                <a:spcPct val="0"/>
              </a:spcBef>
            </a:pPr>
            <a:endParaRPr lang="en-US" smtClean="0"/>
          </a:p>
        </p:txBody>
      </p:sp>
      <p:sp>
        <p:nvSpPr>
          <p:cNvPr id="267268"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6501CB89-D41C-47B0-A6FB-D9001A29E9E5}" type="slidenum">
              <a:rPr lang="en-US"/>
              <a:pPr eaLnBrk="1" hangingPunct="1"/>
              <a:t>152</a:t>
            </a:fld>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8290"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68291"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a:spcBef>
                <a:spcPct val="0"/>
              </a:spcBef>
            </a:pPr>
            <a:endParaRPr lang="en-US" smtClean="0"/>
          </a:p>
        </p:txBody>
      </p:sp>
      <p:sp>
        <p:nvSpPr>
          <p:cNvPr id="268292"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7F2B468D-EEF7-49B7-AF97-E94E57726047}" type="slidenum">
              <a:rPr lang="en-US"/>
              <a:pPr eaLnBrk="1" hangingPunct="1"/>
              <a:t>153</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9314" name="Slide Image Placeholder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69315" name="Notes Placeholder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a:spcBef>
                <a:spcPct val="0"/>
              </a:spcBef>
            </a:pPr>
            <a:endParaRPr lang="en-US" smtClean="0"/>
          </a:p>
        </p:txBody>
      </p:sp>
      <p:sp>
        <p:nvSpPr>
          <p:cNvPr id="269316" name="Slide Number Placehold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fld id="{2DA67B00-F424-4C63-B14D-C4F4004BAA35}" type="slidenum">
              <a:rPr lang="en-US"/>
              <a:pPr eaLnBrk="1" hangingPunct="1"/>
              <a:t>154</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00B8CDB4-17F6-4B86-A772-DDCD395D06D2}" type="datetimeFigureOut">
              <a:rPr lang="en-US"/>
              <a:pPr>
                <a:defRPr/>
              </a:pPr>
              <a:t>12/19/2011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C91C61D7-A7F1-4C90-A82C-FDCF6E83103F}" type="slidenum">
              <a:rPr lang="en-US"/>
              <a:pPr>
                <a:defRPr/>
              </a:pPr>
              <a:t>‹#›</a:t>
            </a:fld>
            <a:endParaRPr lang="en-US"/>
          </a:p>
        </p:txBody>
      </p:sp>
    </p:spTree>
    <p:extLst>
      <p:ext uri="{BB962C8B-B14F-4D97-AF65-F5344CB8AC3E}">
        <p14:creationId xmlns:p14="http://schemas.microsoft.com/office/powerpoint/2010/main" val="5158430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C0314F4E-2B5A-4E00-A139-594B13B87056}" type="datetimeFigureOut">
              <a:rPr lang="en-US"/>
              <a:pPr>
                <a:defRPr/>
              </a:pPr>
              <a:t>12/19/2011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A7048958-3A09-4FED-AB11-FD11A5F4FC43}" type="slidenum">
              <a:rPr lang="en-US"/>
              <a:pPr>
                <a:defRPr/>
              </a:pPr>
              <a:t>‹#›</a:t>
            </a:fld>
            <a:endParaRPr lang="en-US"/>
          </a:p>
        </p:txBody>
      </p:sp>
    </p:spTree>
    <p:extLst>
      <p:ext uri="{BB962C8B-B14F-4D97-AF65-F5344CB8AC3E}">
        <p14:creationId xmlns:p14="http://schemas.microsoft.com/office/powerpoint/2010/main" val="20262872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E0ACEDAF-83CD-430C-B760-228CD071A18E}" type="datetimeFigureOut">
              <a:rPr lang="en-US"/>
              <a:pPr>
                <a:defRPr/>
              </a:pPr>
              <a:t>12/19/2011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46BCA8D7-6249-4760-A0A7-2F6457AE96FB}" type="slidenum">
              <a:rPr lang="en-US"/>
              <a:pPr>
                <a:defRPr/>
              </a:pPr>
              <a:t>‹#›</a:t>
            </a:fld>
            <a:endParaRPr lang="en-US"/>
          </a:p>
        </p:txBody>
      </p:sp>
    </p:spTree>
    <p:extLst>
      <p:ext uri="{BB962C8B-B14F-4D97-AF65-F5344CB8AC3E}">
        <p14:creationId xmlns:p14="http://schemas.microsoft.com/office/powerpoint/2010/main" val="5449059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FC287191-CB12-47B7-84E8-522ABC0C6270}" type="datetimeFigureOut">
              <a:rPr lang="en-US"/>
              <a:pPr>
                <a:defRPr/>
              </a:pPr>
              <a:t>12/19/2011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EFF99E69-0AEC-44A7-9EB1-1AEF748BDDDF}" type="slidenum">
              <a:rPr lang="en-US"/>
              <a:pPr>
                <a:defRPr/>
              </a:pPr>
              <a:t>‹#›</a:t>
            </a:fld>
            <a:endParaRPr lang="en-US"/>
          </a:p>
        </p:txBody>
      </p:sp>
    </p:spTree>
    <p:extLst>
      <p:ext uri="{BB962C8B-B14F-4D97-AF65-F5344CB8AC3E}">
        <p14:creationId xmlns:p14="http://schemas.microsoft.com/office/powerpoint/2010/main" val="407449004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9DA9F4CA-4E89-4BFA-A426-47ECF8E20AF5}" type="datetimeFigureOut">
              <a:rPr lang="en-US"/>
              <a:pPr>
                <a:defRPr/>
              </a:pPr>
              <a:t>12/19/2011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6B7CE202-068B-477A-8099-C892A1CCB5C9}" type="slidenum">
              <a:rPr lang="en-US"/>
              <a:pPr>
                <a:defRPr/>
              </a:pPr>
              <a:t>‹#›</a:t>
            </a:fld>
            <a:endParaRPr lang="en-US"/>
          </a:p>
        </p:txBody>
      </p:sp>
    </p:spTree>
    <p:extLst>
      <p:ext uri="{BB962C8B-B14F-4D97-AF65-F5344CB8AC3E}">
        <p14:creationId xmlns:p14="http://schemas.microsoft.com/office/powerpoint/2010/main" val="78701124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7A5AD77E-B562-4A6D-A70C-9466B1DD54BE}" type="datetimeFigureOut">
              <a:rPr lang="en-US"/>
              <a:pPr>
                <a:defRPr/>
              </a:pPr>
              <a:t>12/19/2011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C80F3D70-69F2-4A5F-B9A0-81F25460E39C}" type="slidenum">
              <a:rPr lang="en-US"/>
              <a:pPr>
                <a:defRPr/>
              </a:pPr>
              <a:t>‹#›</a:t>
            </a:fld>
            <a:endParaRPr lang="en-US"/>
          </a:p>
        </p:txBody>
      </p:sp>
    </p:spTree>
    <p:extLst>
      <p:ext uri="{BB962C8B-B14F-4D97-AF65-F5344CB8AC3E}">
        <p14:creationId xmlns:p14="http://schemas.microsoft.com/office/powerpoint/2010/main" val="1294410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A76F01AB-4B60-47E2-B9F6-AB5F85773745}" type="datetimeFigureOut">
              <a:rPr lang="en-US"/>
              <a:pPr>
                <a:defRPr/>
              </a:pPr>
              <a:t>12/19/2011</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19FC0092-6DE6-4929-AACE-05408949E4CA}" type="slidenum">
              <a:rPr lang="en-US"/>
              <a:pPr>
                <a:defRPr/>
              </a:pPr>
              <a:t>‹#›</a:t>
            </a:fld>
            <a:endParaRPr lang="en-US"/>
          </a:p>
        </p:txBody>
      </p:sp>
    </p:spTree>
    <p:extLst>
      <p:ext uri="{BB962C8B-B14F-4D97-AF65-F5344CB8AC3E}">
        <p14:creationId xmlns:p14="http://schemas.microsoft.com/office/powerpoint/2010/main" val="301800946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2D31FD04-3E6F-420E-A021-8EB886D5689E}" type="datetimeFigureOut">
              <a:rPr lang="en-US"/>
              <a:pPr>
                <a:defRPr/>
              </a:pPr>
              <a:t>12/19/2011</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5615D52F-878E-4444-A2A8-2B50DCA88411}" type="slidenum">
              <a:rPr lang="en-US"/>
              <a:pPr>
                <a:defRPr/>
              </a:pPr>
              <a:t>‹#›</a:t>
            </a:fld>
            <a:endParaRPr lang="en-US"/>
          </a:p>
        </p:txBody>
      </p:sp>
    </p:spTree>
    <p:extLst>
      <p:ext uri="{BB962C8B-B14F-4D97-AF65-F5344CB8AC3E}">
        <p14:creationId xmlns:p14="http://schemas.microsoft.com/office/powerpoint/2010/main" val="406829913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9F4652CB-AA14-4638-9654-14B6A4B0B7EE}" type="datetimeFigureOut">
              <a:rPr lang="en-US"/>
              <a:pPr>
                <a:defRPr/>
              </a:pPr>
              <a:t>12/19/2011</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80570D4E-A803-4FC5-9758-0C15F3B5D1D4}" type="slidenum">
              <a:rPr lang="en-US"/>
              <a:pPr>
                <a:defRPr/>
              </a:pPr>
              <a:t>‹#›</a:t>
            </a:fld>
            <a:endParaRPr lang="en-US"/>
          </a:p>
        </p:txBody>
      </p:sp>
    </p:spTree>
    <p:extLst>
      <p:ext uri="{BB962C8B-B14F-4D97-AF65-F5344CB8AC3E}">
        <p14:creationId xmlns:p14="http://schemas.microsoft.com/office/powerpoint/2010/main" val="294090064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32CCC460-5C77-4856-BAA5-2606D3C98C17}" type="datetimeFigureOut">
              <a:rPr lang="en-US"/>
              <a:pPr>
                <a:defRPr/>
              </a:pPr>
              <a:t>12/19/2011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35B8DA52-F669-416E-8589-B99DC8E2F084}" type="slidenum">
              <a:rPr lang="en-US"/>
              <a:pPr>
                <a:defRPr/>
              </a:pPr>
              <a:t>‹#›</a:t>
            </a:fld>
            <a:endParaRPr lang="en-US"/>
          </a:p>
        </p:txBody>
      </p:sp>
    </p:spTree>
    <p:extLst>
      <p:ext uri="{BB962C8B-B14F-4D97-AF65-F5344CB8AC3E}">
        <p14:creationId xmlns:p14="http://schemas.microsoft.com/office/powerpoint/2010/main" val="373181801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1C0BB834-5484-40EF-B515-58A692F82888}" type="datetimeFigureOut">
              <a:rPr lang="en-US"/>
              <a:pPr>
                <a:defRPr/>
              </a:pPr>
              <a:t>12/19/2011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7907FC94-6A09-4750-A36C-773EC864E77D}" type="slidenum">
              <a:rPr lang="en-US"/>
              <a:pPr>
                <a:defRPr/>
              </a:pPr>
              <a:t>‹#›</a:t>
            </a:fld>
            <a:endParaRPr lang="en-US"/>
          </a:p>
        </p:txBody>
      </p:sp>
    </p:spTree>
    <p:extLst>
      <p:ext uri="{BB962C8B-B14F-4D97-AF65-F5344CB8AC3E}">
        <p14:creationId xmlns:p14="http://schemas.microsoft.com/office/powerpoint/2010/main" val="268272441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637AA82A-9551-4EFE-A5A7-096C00018CCD}" type="datetimeFigureOut">
              <a:rPr lang="en-US"/>
              <a:pPr>
                <a:defRPr/>
              </a:pPr>
              <a:t>12/19/2011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9F7D49C9-7F19-418C-A2C2-09206D5DB945}"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0.xml.rels><?xml version="1.0" encoding="UTF-8" standalone="yes"?>
<Relationships xmlns="http://schemas.openxmlformats.org/package/2006/relationships"><Relationship Id="rId2" Type="http://schemas.openxmlformats.org/officeDocument/2006/relationships/hyperlink" Target="http://avalon.law.yale.edu/subject_menus/debcont.asp" TargetMode="External"/><Relationship Id="rId1" Type="http://schemas.openxmlformats.org/officeDocument/2006/relationships/slideLayout" Target="../slideLayouts/slideLayout6.xml"/></Relationships>
</file>

<file path=ppt/slides/_rels/slide101.xml.rels><?xml version="1.0" encoding="UTF-8" standalone="yes"?>
<Relationships xmlns="http://schemas.openxmlformats.org/package/2006/relationships"><Relationship Id="rId2" Type="http://schemas.openxmlformats.org/officeDocument/2006/relationships/hyperlink" Target="http://en.wikipedia.org/wiki/Shays'_Rebellion" TargetMode="External"/><Relationship Id="rId1" Type="http://schemas.openxmlformats.org/officeDocument/2006/relationships/slideLayout" Target="../slideLayouts/slideLayout6.xml"/></Relationships>
</file>

<file path=ppt/slides/_rels/slide102.xml.rels><?xml version="1.0" encoding="UTF-8" standalone="yes"?>
<Relationships xmlns="http://schemas.openxmlformats.org/package/2006/relationships"><Relationship Id="rId2" Type="http://schemas.openxmlformats.org/officeDocument/2006/relationships/hyperlink" Target="http://en.wikipedia.org/wiki/Anti-Federalism" TargetMode="External"/><Relationship Id="rId1" Type="http://schemas.openxmlformats.org/officeDocument/2006/relationships/slideLayout" Target="../slideLayouts/slideLayout6.xml"/></Relationships>
</file>

<file path=ppt/slides/_rels/slide10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4.xml.rels><?xml version="1.0" encoding="UTF-8" standalone="yes"?>
<Relationships xmlns="http://schemas.openxmlformats.org/package/2006/relationships"><Relationship Id="rId2" Type="http://schemas.openxmlformats.org/officeDocument/2006/relationships/hyperlink" Target="http://en.wikipedia.org/wiki/Patrick_Henry" TargetMode="External"/><Relationship Id="rId1" Type="http://schemas.openxmlformats.org/officeDocument/2006/relationships/slideLayout" Target="../slideLayouts/slideLayout6.xml"/></Relationships>
</file>

<file path=ppt/slides/_rels/slide105.xml.rels><?xml version="1.0" encoding="UTF-8" standalone="yes"?>
<Relationships xmlns="http://schemas.openxmlformats.org/package/2006/relationships"><Relationship Id="rId2" Type="http://schemas.openxmlformats.org/officeDocument/2006/relationships/hyperlink" Target="http://en.wikipedia.org/wiki/Anti-Federalism" TargetMode="External"/><Relationship Id="rId1" Type="http://schemas.openxmlformats.org/officeDocument/2006/relationships/slideLayout" Target="../slideLayouts/slideLayout6.xml"/></Relationships>
</file>

<file path=ppt/slides/_rels/slide106.xml.rels><?xml version="1.0" encoding="UTF-8" standalone="yes"?>
<Relationships xmlns="http://schemas.openxmlformats.org/package/2006/relationships"><Relationship Id="rId3" Type="http://schemas.openxmlformats.org/officeDocument/2006/relationships/hyperlink" Target="http://en.wikipedia.org/wiki/Anti-Federalism" TargetMode="External"/><Relationship Id="rId2" Type="http://schemas.openxmlformats.org/officeDocument/2006/relationships/hyperlink" Target="http://en.wikipedia.org/wiki/Samuel_Adams" TargetMode="External"/><Relationship Id="rId1" Type="http://schemas.openxmlformats.org/officeDocument/2006/relationships/slideLayout" Target="../slideLayouts/slideLayout6.xml"/></Relationships>
</file>

<file path=ppt/slides/_rels/slide10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8.xml.rels><?xml version="1.0" encoding="UTF-8" standalone="yes"?>
<Relationships xmlns="http://schemas.openxmlformats.org/package/2006/relationships"><Relationship Id="rId2" Type="http://schemas.openxmlformats.org/officeDocument/2006/relationships/hyperlink" Target="http://en.wikipedia.org/wiki/Ratification_of_the_United_States_Constitution" TargetMode="External"/><Relationship Id="rId1" Type="http://schemas.openxmlformats.org/officeDocument/2006/relationships/slideLayout" Target="../slideLayouts/slideLayout2.xml"/></Relationships>
</file>

<file path=ppt/slides/_rels/slide10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2" Type="http://schemas.openxmlformats.org/officeDocument/2006/relationships/hyperlink" Target="http://en.wikipedia.org/wiki/Republicanism_in_the_United_States" TargetMode="External"/><Relationship Id="rId1" Type="http://schemas.openxmlformats.org/officeDocument/2006/relationships/slideLayout" Target="../slideLayouts/slideLayout6.xml"/></Relationships>
</file>

<file path=ppt/slides/_rels/slide1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2.xml.rels><?xml version="1.0" encoding="UTF-8" standalone="yes"?>
<Relationships xmlns="http://schemas.openxmlformats.org/package/2006/relationships"><Relationship Id="rId2" Type="http://schemas.openxmlformats.org/officeDocument/2006/relationships/hyperlink" Target="http://www.usconstitution.net/plan_brit.html" TargetMode="External"/><Relationship Id="rId1" Type="http://schemas.openxmlformats.org/officeDocument/2006/relationships/slideLayout" Target="../slideLayouts/slideLayout2.xml"/></Relationships>
</file>

<file path=ppt/slides/_rels/slide1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5.xml.rels><?xml version="1.0" encoding="UTF-8" standalone="yes"?>
<Relationships xmlns="http://schemas.openxmlformats.org/package/2006/relationships"><Relationship Id="rId2" Type="http://schemas.openxmlformats.org/officeDocument/2006/relationships/hyperlink" Target="http://www.usconstitution.net/plan_va.html" TargetMode="External"/><Relationship Id="rId1" Type="http://schemas.openxmlformats.org/officeDocument/2006/relationships/slideLayout" Target="../slideLayouts/slideLayout2.xml"/></Relationships>
</file>

<file path=ppt/slides/_rels/slide1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8.xml.rels><?xml version="1.0" encoding="UTF-8" standalone="yes"?>
<Relationships xmlns="http://schemas.openxmlformats.org/package/2006/relationships"><Relationship Id="rId2" Type="http://schemas.openxmlformats.org/officeDocument/2006/relationships/hyperlink" Target="http://www.usconstitution.net/plan_nj.html" TargetMode="External"/><Relationship Id="rId1" Type="http://schemas.openxmlformats.org/officeDocument/2006/relationships/slideLayout" Target="../slideLayouts/slideLayout2.xml"/></Relationships>
</file>

<file path=ppt/slides/_rels/slide1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en.wikipedia.org/wiki/Separation_of_powers" TargetMode="External"/><Relationship Id="rId2" Type="http://schemas.openxmlformats.org/officeDocument/2006/relationships/hyperlink" Target="http://en.wikipedia.org/wiki/Separation_of_powers_under_the_United_States_Constitution" TargetMode="External"/><Relationship Id="rId1" Type="http://schemas.openxmlformats.org/officeDocument/2006/relationships/slideLayout" Target="../slideLayouts/slideLayout6.xml"/></Relationships>
</file>

<file path=ppt/slides/_rels/slide1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3.xml.rels><?xml version="1.0" encoding="UTF-8" standalone="yes"?>
<Relationships xmlns="http://schemas.openxmlformats.org/package/2006/relationships"><Relationship Id="rId3" Type="http://schemas.openxmlformats.org/officeDocument/2006/relationships/hyperlink" Target="http://usgovinfo.about.com/od/uscongress/a/greatcomp.htm" TargetMode="External"/><Relationship Id="rId2" Type="http://schemas.openxmlformats.org/officeDocument/2006/relationships/hyperlink" Target="http://en.wikipedia.org/wiki/Connecticut_Compromise" TargetMode="External"/><Relationship Id="rId1" Type="http://schemas.openxmlformats.org/officeDocument/2006/relationships/slideLayout" Target="../slideLayouts/slideLayout6.xml"/></Relationships>
</file>

<file path=ppt/slides/_rels/slide12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7.xml.rels><?xml version="1.0" encoding="UTF-8" standalone="yes"?>
<Relationships xmlns="http://schemas.openxmlformats.org/package/2006/relationships"><Relationship Id="rId2" Type="http://schemas.openxmlformats.org/officeDocument/2006/relationships/hyperlink" Target="http://en.wikipedia.org/wiki/Three-fifths_compromise" TargetMode="External"/><Relationship Id="rId1" Type="http://schemas.openxmlformats.org/officeDocument/2006/relationships/slideLayout" Target="../slideLayouts/slideLayout6.xml"/></Relationships>
</file>

<file path=ppt/slides/_rels/slide128.xml.rels><?xml version="1.0" encoding="UTF-8" standalone="yes"?>
<Relationships xmlns="http://schemas.openxmlformats.org/package/2006/relationships"><Relationship Id="rId2" Type="http://schemas.openxmlformats.org/officeDocument/2006/relationships/hyperlink" Target="http://en.wikipedia.org/wiki/United_States_Bill_of_Rights" TargetMode="External"/><Relationship Id="rId1" Type="http://schemas.openxmlformats.org/officeDocument/2006/relationships/slideLayout" Target="../slideLayouts/slideLayout6.xml"/></Relationships>
</file>

<file path=ppt/slides/_rels/slide129.xml.rels><?xml version="1.0" encoding="UTF-8" standalone="yes"?>
<Relationships xmlns="http://schemas.openxmlformats.org/package/2006/relationships"><Relationship Id="rId2" Type="http://schemas.openxmlformats.org/officeDocument/2006/relationships/hyperlink" Target="http://en.wikipedia.org/wiki/List_of_signers_of_the_United_States_Constitution" TargetMode="External"/><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2" Type="http://schemas.openxmlformats.org/officeDocument/2006/relationships/hyperlink" Target="http://en.wikipedia.org/wiki/Federalism" TargetMode="External"/><Relationship Id="rId1" Type="http://schemas.openxmlformats.org/officeDocument/2006/relationships/slideLayout" Target="../slideLayouts/slideLayout6.xml"/></Relationships>
</file>

<file path=ppt/slides/_rels/slide130.xml.rels><?xml version="1.0" encoding="UTF-8" standalone="yes"?>
<Relationships xmlns="http://schemas.openxmlformats.org/package/2006/relationships"><Relationship Id="rId3" Type="http://schemas.openxmlformats.org/officeDocument/2006/relationships/hyperlink" Target="http://en.wikipedia.org/wiki/Elbridge_Gerry" TargetMode="External"/><Relationship Id="rId2" Type="http://schemas.openxmlformats.org/officeDocument/2006/relationships/hyperlink" Target="http://en.wikipedia.org/wiki/Edmund_Randolph" TargetMode="External"/><Relationship Id="rId1" Type="http://schemas.openxmlformats.org/officeDocument/2006/relationships/slideLayout" Target="../slideLayouts/slideLayout6.xml"/><Relationship Id="rId4" Type="http://schemas.openxmlformats.org/officeDocument/2006/relationships/hyperlink" Target="http://en.wikipedia.org/wiki/George_Mason" TargetMode="External"/></Relationships>
</file>

<file path=ppt/slides/_rels/slide131.xml.rels><?xml version="1.0" encoding="UTF-8" standalone="yes"?>
<Relationships xmlns="http://schemas.openxmlformats.org/package/2006/relationships"><Relationship Id="rId2" Type="http://schemas.openxmlformats.org/officeDocument/2006/relationships/hyperlink" Target="http://www.usconstitution.net/constconart.html" TargetMode="External"/><Relationship Id="rId1" Type="http://schemas.openxmlformats.org/officeDocument/2006/relationships/slideLayout" Target="../slideLayouts/slideLayout6.xml"/></Relationships>
</file>

<file path=ppt/slides/_rels/slide13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3.xml.rels><?xml version="1.0" encoding="UTF-8" standalone="yes"?>
<Relationships xmlns="http://schemas.openxmlformats.org/package/2006/relationships"><Relationship Id="rId2" Type="http://schemas.openxmlformats.org/officeDocument/2006/relationships/hyperlink" Target="http://en.wikipedia.org/wiki/United_States_Constitution" TargetMode="External"/><Relationship Id="rId1" Type="http://schemas.openxmlformats.org/officeDocument/2006/relationships/slideLayout" Target="../slideLayouts/slideLayout6.xml"/></Relationships>
</file>

<file path=ppt/slides/_rels/slide134.xml.rels><?xml version="1.0" encoding="UTF-8" standalone="yes"?>
<Relationships xmlns="http://schemas.openxmlformats.org/package/2006/relationships"><Relationship Id="rId3" Type="http://schemas.openxmlformats.org/officeDocument/2006/relationships/hyperlink" Target="http://www.law.cornell.edu/uscode/" TargetMode="External"/><Relationship Id="rId2" Type="http://schemas.openxmlformats.org/officeDocument/2006/relationships/hyperlink" Target="http://uscode.house.gov/download/download.shtml" TargetMode="External"/><Relationship Id="rId1" Type="http://schemas.openxmlformats.org/officeDocument/2006/relationships/slideLayout" Target="../slideLayouts/slideLayout6.xml"/><Relationship Id="rId4" Type="http://schemas.openxmlformats.org/officeDocument/2006/relationships/hyperlink" Target="http://en.wikipedia.org/wiki/United_States_Code" TargetMode="External"/></Relationships>
</file>

<file path=ppt/slides/_rels/slide135.xml.rels><?xml version="1.0" encoding="UTF-8" standalone="yes"?>
<Relationships xmlns="http://schemas.openxmlformats.org/package/2006/relationships"><Relationship Id="rId2" Type="http://schemas.openxmlformats.org/officeDocument/2006/relationships/hyperlink" Target="http://caselaw.findlaw.com/data/constitution/preamble/" TargetMode="External"/><Relationship Id="rId1" Type="http://schemas.openxmlformats.org/officeDocument/2006/relationships/slideLayout" Target="../slideLayouts/slideLayout2.xml"/></Relationships>
</file>

<file path=ppt/slides/_rels/slide13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7.xml.rels><?xml version="1.0" encoding="UTF-8" standalone="yes"?>
<Relationships xmlns="http://schemas.openxmlformats.org/package/2006/relationships"><Relationship Id="rId3" Type="http://schemas.openxmlformats.org/officeDocument/2006/relationships/hyperlink" Target="http://caselaw.findlaw.com/data/constitution/article01/" TargetMode="External"/><Relationship Id="rId2" Type="http://schemas.openxmlformats.org/officeDocument/2006/relationships/hyperlink" Target="http://caselaw.findlaw.com/data/constitution/preamble/" TargetMode="External"/><Relationship Id="rId1" Type="http://schemas.openxmlformats.org/officeDocument/2006/relationships/slideLayout" Target="../slideLayouts/slideLayout6.xml"/></Relationships>
</file>

<file path=ppt/slides/_rels/slide138.xml.rels><?xml version="1.0" encoding="UTF-8" standalone="yes"?>
<Relationships xmlns="http://schemas.openxmlformats.org/package/2006/relationships"><Relationship Id="rId2" Type="http://schemas.openxmlformats.org/officeDocument/2006/relationships/hyperlink" Target="http://caselaw.findlaw.com/data/constitution/article02/" TargetMode="External"/><Relationship Id="rId1" Type="http://schemas.openxmlformats.org/officeDocument/2006/relationships/slideLayout" Target="../slideLayouts/slideLayout6.xml"/></Relationships>
</file>

<file path=ppt/slides/_rels/slide139.xml.rels><?xml version="1.0" encoding="UTF-8" standalone="yes"?>
<Relationships xmlns="http://schemas.openxmlformats.org/package/2006/relationships"><Relationship Id="rId2" Type="http://schemas.openxmlformats.org/officeDocument/2006/relationships/hyperlink" Target="http://caselaw.findlaw.com/data/constitution/article03/" TargetMode="External"/><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2" Type="http://schemas.openxmlformats.org/officeDocument/2006/relationships/hyperlink" Target="http://en.wikipedia.org/wiki/Liberty" TargetMode="External"/><Relationship Id="rId1" Type="http://schemas.openxmlformats.org/officeDocument/2006/relationships/slideLayout" Target="../slideLayouts/slideLayout6.xml"/></Relationships>
</file>

<file path=ppt/slides/_rels/slide140.xml.rels><?xml version="1.0" encoding="UTF-8" standalone="yes"?>
<Relationships xmlns="http://schemas.openxmlformats.org/package/2006/relationships"><Relationship Id="rId2" Type="http://schemas.openxmlformats.org/officeDocument/2006/relationships/hyperlink" Target="http://caselaw.findlaw.com/data/constitution/article04/" TargetMode="External"/><Relationship Id="rId1" Type="http://schemas.openxmlformats.org/officeDocument/2006/relationships/slideLayout" Target="../slideLayouts/slideLayout6.xml"/></Relationships>
</file>

<file path=ppt/slides/_rels/slide141.xml.rels><?xml version="1.0" encoding="UTF-8" standalone="yes"?>
<Relationships xmlns="http://schemas.openxmlformats.org/package/2006/relationships"><Relationship Id="rId2" Type="http://schemas.openxmlformats.org/officeDocument/2006/relationships/hyperlink" Target="http://en.wikipedia.org/wiki/Full_Faith_and_Credit_Clause" TargetMode="External"/><Relationship Id="rId1" Type="http://schemas.openxmlformats.org/officeDocument/2006/relationships/slideLayout" Target="../slideLayouts/slideLayout6.xml"/></Relationships>
</file>

<file path=ppt/slides/_rels/slide142.xml.rels><?xml version="1.0" encoding="UTF-8" standalone="yes"?>
<Relationships xmlns="http://schemas.openxmlformats.org/package/2006/relationships"><Relationship Id="rId2" Type="http://schemas.openxmlformats.org/officeDocument/2006/relationships/hyperlink" Target="http://en.wikipedia.org/wiki/Privileges_and_Immunities_Clause" TargetMode="External"/><Relationship Id="rId1" Type="http://schemas.openxmlformats.org/officeDocument/2006/relationships/slideLayout" Target="../slideLayouts/slideLayout6.xml"/></Relationships>
</file>

<file path=ppt/slides/_rels/slide143.xml.rels><?xml version="1.0" encoding="UTF-8" standalone="yes"?>
<Relationships xmlns="http://schemas.openxmlformats.org/package/2006/relationships"><Relationship Id="rId2" Type="http://schemas.openxmlformats.org/officeDocument/2006/relationships/hyperlink" Target="http://caselaw.findlaw.com/data/constitution/article05/" TargetMode="External"/><Relationship Id="rId1" Type="http://schemas.openxmlformats.org/officeDocument/2006/relationships/slideLayout" Target="../slideLayouts/slideLayout6.xml"/></Relationships>
</file>

<file path=ppt/slides/_rels/slide144.xml.rels><?xml version="1.0" encoding="UTF-8" standalone="yes"?>
<Relationships xmlns="http://schemas.openxmlformats.org/package/2006/relationships"><Relationship Id="rId2" Type="http://schemas.openxmlformats.org/officeDocument/2006/relationships/hyperlink" Target="http://caselaw.findlaw.com/data/constitution/article06/" TargetMode="External"/><Relationship Id="rId1" Type="http://schemas.openxmlformats.org/officeDocument/2006/relationships/slideLayout" Target="../slideLayouts/slideLayout6.xml"/></Relationships>
</file>

<file path=ppt/slides/_rels/slide145.xml.rels><?xml version="1.0" encoding="UTF-8" standalone="yes"?>
<Relationships xmlns="http://schemas.openxmlformats.org/package/2006/relationships"><Relationship Id="rId2" Type="http://schemas.openxmlformats.org/officeDocument/2006/relationships/hyperlink" Target="http://caselaw.findlaw.com/data/constitution/article07/" TargetMode="External"/><Relationship Id="rId1" Type="http://schemas.openxmlformats.org/officeDocument/2006/relationships/slideLayout" Target="../slideLayouts/slideLayout6.xml"/></Relationships>
</file>

<file path=ppt/slides/_rels/slide146.xml.rels><?xml version="1.0" encoding="UTF-8" standalone="yes"?>
<Relationships xmlns="http://schemas.openxmlformats.org/package/2006/relationships"><Relationship Id="rId3" Type="http://schemas.openxmlformats.org/officeDocument/2006/relationships/hyperlink" Target="http://en.wikipedia.org/wiki/Federalism_in_the_United_States" TargetMode="External"/><Relationship Id="rId2" Type="http://schemas.openxmlformats.org/officeDocument/2006/relationships/hyperlink" Target="http://www.answers.com/topic/ratification-of-the-constitution" TargetMode="External"/><Relationship Id="rId1" Type="http://schemas.openxmlformats.org/officeDocument/2006/relationships/slideLayout" Target="../slideLayouts/slideLayout6.xml"/><Relationship Id="rId5" Type="http://schemas.openxmlformats.org/officeDocument/2006/relationships/hyperlink" Target="http://en.wikipedia.org/wiki/The_Federalist_Papers" TargetMode="External"/><Relationship Id="rId4" Type="http://schemas.openxmlformats.org/officeDocument/2006/relationships/hyperlink" Target="http://en.wikipedia.org/wiki/Anti-Federalism" TargetMode="External"/></Relationships>
</file>

<file path=ppt/slides/_rels/slide147.xml.rels><?xml version="1.0" encoding="UTF-8" standalone="yes"?>
<Relationships xmlns="http://schemas.openxmlformats.org/package/2006/relationships"><Relationship Id="rId3" Type="http://schemas.openxmlformats.org/officeDocument/2006/relationships/hyperlink" Target="http://en.wikipedia.org/wiki/Federalist_Papers" TargetMode="External"/><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148.xml.rels><?xml version="1.0" encoding="UTF-8" standalone="yes"?>
<Relationships xmlns="http://schemas.openxmlformats.org/package/2006/relationships"><Relationship Id="rId3" Type="http://schemas.openxmlformats.org/officeDocument/2006/relationships/hyperlink" Target="http://www.thisnation.com/library/antifederalist/index.html" TargetMode="External"/><Relationship Id="rId2" Type="http://schemas.openxmlformats.org/officeDocument/2006/relationships/notesSlide" Target="../notesSlides/notesSlide3.xml"/><Relationship Id="rId1" Type="http://schemas.openxmlformats.org/officeDocument/2006/relationships/slideLayout" Target="../slideLayouts/slideLayout6.xml"/><Relationship Id="rId5" Type="http://schemas.openxmlformats.org/officeDocument/2006/relationships/hyperlink" Target="http://www.usconstitution.net/consttime2.html" TargetMode="External"/><Relationship Id="rId4" Type="http://schemas.openxmlformats.org/officeDocument/2006/relationships/hyperlink" Target="http://www.infoplease.com/t/hist/antifederalist/" TargetMode="External"/></Relationships>
</file>

<file path=ppt/slides/_rels/slide149.xml.rels><?xml version="1.0" encoding="UTF-8" standalone="yes"?>
<Relationships xmlns="http://schemas.openxmlformats.org/package/2006/relationships"><Relationship Id="rId3" Type="http://schemas.openxmlformats.org/officeDocument/2006/relationships/hyperlink" Target="http://www.infoplease.com/t/hist/federalist/caesar.html" TargetMode="External"/><Relationship Id="rId2" Type="http://schemas.openxmlformats.org/officeDocument/2006/relationships/hyperlink" Target="http://en.wikipedia.org/wiki/Alexander_Hamilton" TargetMode="External"/><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2.xml.rels><?xml version="1.0" encoding="UTF-8" standalone="yes"?>
<Relationships xmlns="http://schemas.openxmlformats.org/package/2006/relationships"><Relationship Id="rId3" Type="http://schemas.openxmlformats.org/officeDocument/2006/relationships/hyperlink" Target="http://en.wikipedia.org/wiki/Publius_Valerius_Publicola" TargetMode="External"/><Relationship Id="rId2" Type="http://schemas.openxmlformats.org/officeDocument/2006/relationships/notesSlide" Target="../notesSlides/notesSlide4.xml"/><Relationship Id="rId1" Type="http://schemas.openxmlformats.org/officeDocument/2006/relationships/slideLayout" Target="../slideLayouts/slideLayout6.xml"/></Relationships>
</file>

<file path=ppt/slides/_rels/slide153.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6.xml"/></Relationships>
</file>

<file path=ppt/slides/_rels/slide154.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6.xml"/></Relationships>
</file>

<file path=ppt/slides/_rels/slide155.xml.rels><?xml version="1.0" encoding="UTF-8" standalone="yes"?>
<Relationships xmlns="http://schemas.openxmlformats.org/package/2006/relationships"><Relationship Id="rId2" Type="http://schemas.openxmlformats.org/officeDocument/2006/relationships/hyperlink" Target="http://en.wikipedia.org/wiki/Cato_the_Younger" TargetMode="External"/><Relationship Id="rId1" Type="http://schemas.openxmlformats.org/officeDocument/2006/relationships/slideLayout" Target="../slideLayouts/slideLayout6.xml"/></Relationships>
</file>

<file path=ppt/slides/_rels/slide15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7.xml.rels><?xml version="1.0" encoding="UTF-8" standalone="yes"?>
<Relationships xmlns="http://schemas.openxmlformats.org/package/2006/relationships"><Relationship Id="rId2" Type="http://schemas.openxmlformats.org/officeDocument/2006/relationships/hyperlink" Target="http://www.usconstitution.net/consttop_faf.html" TargetMode="External"/><Relationship Id="rId1" Type="http://schemas.openxmlformats.org/officeDocument/2006/relationships/slideLayout" Target="../slideLayouts/slideLayout6.xml"/></Relationships>
</file>

<file path=ppt/slides/_rels/slide158.xml.rels><?xml version="1.0" encoding="UTF-8" standalone="yes"?>
<Relationships xmlns="http://schemas.openxmlformats.org/package/2006/relationships"><Relationship Id="rId2" Type="http://schemas.openxmlformats.org/officeDocument/2006/relationships/hyperlink" Target="http://www.usconstitution.net/ratifications.html" TargetMode="External"/><Relationship Id="rId1" Type="http://schemas.openxmlformats.org/officeDocument/2006/relationships/slideLayout" Target="../slideLayouts/slideLayout6.xml"/></Relationships>
</file>

<file path=ppt/slides/_rels/slide159.xml.rels><?xml version="1.0" encoding="UTF-8" standalone="yes"?>
<Relationships xmlns="http://schemas.openxmlformats.org/package/2006/relationships"><Relationship Id="rId2" Type="http://schemas.openxmlformats.org/officeDocument/2006/relationships/hyperlink" Target="http://en.wikipedia.org/wiki/Bill_of_Rights" TargetMode="External"/><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0.xml.rels><?xml version="1.0" encoding="UTF-8" standalone="yes"?>
<Relationships xmlns="http://schemas.openxmlformats.org/package/2006/relationships"><Relationship Id="rId2" Type="http://schemas.openxmlformats.org/officeDocument/2006/relationships/hyperlink" Target="http://en.wikipedia.org/wiki/United_States_Bill_of_Rights" TargetMode="External"/><Relationship Id="rId1" Type="http://schemas.openxmlformats.org/officeDocument/2006/relationships/slideLayout" Target="../slideLayouts/slideLayout6.xml"/></Relationships>
</file>

<file path=ppt/slides/_rels/slide161.xml.rels><?xml version="1.0" encoding="UTF-8" standalone="yes"?>
<Relationships xmlns="http://schemas.openxmlformats.org/package/2006/relationships"><Relationship Id="rId2" Type="http://schemas.openxmlformats.org/officeDocument/2006/relationships/hyperlink" Target="http://en.wikisource.org/wiki/Additional_amendments_to_the_United_States_Constitution" TargetMode="External"/><Relationship Id="rId1" Type="http://schemas.openxmlformats.org/officeDocument/2006/relationships/slideLayout" Target="../slideLayouts/slideLayout6.xml"/></Relationships>
</file>

<file path=ppt/slides/_rels/slide162.xml.rels><?xml version="1.0" encoding="UTF-8" standalone="yes"?>
<Relationships xmlns="http://schemas.openxmlformats.org/package/2006/relationships"><Relationship Id="rId3" Type="http://schemas.openxmlformats.org/officeDocument/2006/relationships/hyperlink" Target="http://en.wikipedia.org/wiki/List_of_proposed_amendments_to_the_United_States_Constitution" TargetMode="External"/><Relationship Id="rId2" Type="http://schemas.openxmlformats.org/officeDocument/2006/relationships/hyperlink" Target="http://en.wikipedia.org/wiki/Amendments_to_the_United_States_Constitution" TargetMode="External"/><Relationship Id="rId1" Type="http://schemas.openxmlformats.org/officeDocument/2006/relationships/slideLayout" Target="../slideLayouts/slideLayout6.xml"/></Relationships>
</file>

<file path=ppt/slides/_rels/slide16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7.xml.rels><?xml version="1.0" encoding="UTF-8" standalone="yes"?>
<Relationships xmlns="http://schemas.openxmlformats.org/package/2006/relationships"><Relationship Id="rId2" Type="http://schemas.openxmlformats.org/officeDocument/2006/relationships/hyperlink" Target="http://en.wikipedia.org/wiki/Napoleon_I" TargetMode="External"/><Relationship Id="rId1" Type="http://schemas.openxmlformats.org/officeDocument/2006/relationships/slideLayout" Target="../slideLayouts/slideLayout6.xml"/></Relationships>
</file>

<file path=ppt/slides/_rels/slide16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2" Type="http://schemas.openxmlformats.org/officeDocument/2006/relationships/hyperlink" Target="http://en.wikipedia.org/wiki/Constitution" TargetMode="External"/><Relationship Id="rId1" Type="http://schemas.openxmlformats.org/officeDocument/2006/relationships/slideLayout" Target="../slideLayouts/slideLayout6.xml"/></Relationships>
</file>

<file path=ppt/slides/_rels/slide17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2.xml.rels><?xml version="1.0" encoding="UTF-8" standalone="yes"?>
<Relationships xmlns="http://schemas.openxmlformats.org/package/2006/relationships"><Relationship Id="rId3" Type="http://schemas.openxmlformats.org/officeDocument/2006/relationships/hyperlink" Target="http://en.wikipedia.org/wiki/Necessary_and_Proper_Clause" TargetMode="External"/><Relationship Id="rId2" Type="http://schemas.openxmlformats.org/officeDocument/2006/relationships/hyperlink" Target="http://en.wikipedia.org/wiki/Commerce_Clause" TargetMode="External"/><Relationship Id="rId1" Type="http://schemas.openxmlformats.org/officeDocument/2006/relationships/slideLayout" Target="../slideLayouts/slideLayout6.xml"/><Relationship Id="rId4" Type="http://schemas.openxmlformats.org/officeDocument/2006/relationships/hyperlink" Target="http://en.wikipedia.org/wiki/Taxing_and_Spending_Clause" TargetMode="External"/></Relationships>
</file>

<file path=ppt/slides/_rels/slide17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4.xml.rels><?xml version="1.0" encoding="UTF-8" standalone="yes"?>
<Relationships xmlns="http://schemas.openxmlformats.org/package/2006/relationships"><Relationship Id="rId2" Type="http://schemas.openxmlformats.org/officeDocument/2006/relationships/hyperlink" Target="http://en.wikipedia.org/wiki/First_Bank_of_the_United_States" TargetMode="External"/><Relationship Id="rId1" Type="http://schemas.openxmlformats.org/officeDocument/2006/relationships/slideLayout" Target="../slideLayouts/slideLayout6.xml"/></Relationships>
</file>

<file path=ppt/slides/_rels/slide175.xml.rels><?xml version="1.0" encoding="UTF-8" standalone="yes"?>
<Relationships xmlns="http://schemas.openxmlformats.org/package/2006/relationships"><Relationship Id="rId2" Type="http://schemas.openxmlformats.org/officeDocument/2006/relationships/hyperlink" Target="http://en.wikipedia.org/wiki/Necessary_and_Proper_Clause" TargetMode="External"/><Relationship Id="rId1" Type="http://schemas.openxmlformats.org/officeDocument/2006/relationships/slideLayout" Target="../slideLayouts/slideLayout6.xml"/></Relationships>
</file>

<file path=ppt/slides/_rels/slide176.xml.rels><?xml version="1.0" encoding="UTF-8" standalone="yes"?>
<Relationships xmlns="http://schemas.openxmlformats.org/package/2006/relationships"><Relationship Id="rId3" Type="http://schemas.openxmlformats.org/officeDocument/2006/relationships/hyperlink" Target="http://en.wikipedia.org/wiki/Enumerated_powers" TargetMode="External"/><Relationship Id="rId2" Type="http://schemas.openxmlformats.org/officeDocument/2006/relationships/hyperlink" Target="http://en.wikipedia.org/wiki/United_States_Congress" TargetMode="External"/><Relationship Id="rId1" Type="http://schemas.openxmlformats.org/officeDocument/2006/relationships/slideLayout" Target="../slideLayouts/slideLayout6.xml"/></Relationships>
</file>

<file path=ppt/slides/_rels/slide17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0.xml.rels><?xml version="1.0" encoding="UTF-8" standalone="yes"?>
<Relationships xmlns="http://schemas.openxmlformats.org/package/2006/relationships"><Relationship Id="rId2" Type="http://schemas.openxmlformats.org/officeDocument/2006/relationships/hyperlink" Target="http://en.wikipedia.org/wiki/McCulloch_v._Maryland" TargetMode="External"/><Relationship Id="rId1" Type="http://schemas.openxmlformats.org/officeDocument/2006/relationships/slideLayout" Target="../slideLayouts/slideLayout6.xml"/></Relationships>
</file>

<file path=ppt/slides/_rels/slide18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4.xml.rels><?xml version="1.0" encoding="UTF-8" standalone="yes"?>
<Relationships xmlns="http://schemas.openxmlformats.org/package/2006/relationships"><Relationship Id="rId3" Type="http://schemas.openxmlformats.org/officeDocument/2006/relationships/hyperlink" Target="http://en.wikipedia.org/wiki/Strict_constructionism" TargetMode="External"/><Relationship Id="rId2" Type="http://schemas.openxmlformats.org/officeDocument/2006/relationships/hyperlink" Target="http://www.novelguide.com/a/discover/eamc_01/eamc_01_00307.html" TargetMode="External"/><Relationship Id="rId1" Type="http://schemas.openxmlformats.org/officeDocument/2006/relationships/slideLayout" Target="../slideLayouts/slideLayout6.xml"/><Relationship Id="rId4" Type="http://schemas.openxmlformats.org/officeDocument/2006/relationships/hyperlink" Target="http://www.law.umkc.edu/faculty/projects/ftrials/conlaw/interp.html" TargetMode="External"/></Relationships>
</file>

<file path=ppt/slides/_rels/slide18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9.xml.rels><?xml version="1.0" encoding="UTF-8" standalone="yes"?>
<Relationships xmlns="http://schemas.openxmlformats.org/package/2006/relationships"><Relationship Id="rId2" Type="http://schemas.openxmlformats.org/officeDocument/2006/relationships/hyperlink" Target="http://en.wikipedia.org/wiki/Textualism" TargetMode="External"/><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1.xml.rels><?xml version="1.0" encoding="UTF-8" standalone="yes"?>
<Relationships xmlns="http://schemas.openxmlformats.org/package/2006/relationships"><Relationship Id="rId2" Type="http://schemas.openxmlformats.org/officeDocument/2006/relationships/hyperlink" Target="http://en.wikipedia.org/wiki/Originalism" TargetMode="External"/><Relationship Id="rId1" Type="http://schemas.openxmlformats.org/officeDocument/2006/relationships/slideLayout" Target="../slideLayouts/slideLayout6.xml"/></Relationships>
</file>

<file path=ppt/slides/_rels/slide19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3.xml.rels><?xml version="1.0" encoding="UTF-8" standalone="yes"?>
<Relationships xmlns="http://schemas.openxmlformats.org/package/2006/relationships"><Relationship Id="rId2" Type="http://schemas.openxmlformats.org/officeDocument/2006/relationships/hyperlink" Target="http://en.wikipedia.org/wiki/Living_Constitution" TargetMode="External"/><Relationship Id="rId1" Type="http://schemas.openxmlformats.org/officeDocument/2006/relationships/slideLayout" Target="../slideLayouts/slideLayout6.xml"/></Relationships>
</file>

<file path=ppt/slides/_rels/slide19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8.xml.rels><?xml version="1.0" encoding="UTF-8" standalone="yes"?>
<Relationships xmlns="http://schemas.openxmlformats.org/package/2006/relationships"><Relationship Id="rId2" Type="http://schemas.openxmlformats.org/officeDocument/2006/relationships/hyperlink" Target="http://www.usconstitution.net/constpop.html" TargetMode="External"/><Relationship Id="rId1" Type="http://schemas.openxmlformats.org/officeDocument/2006/relationships/slideLayout" Target="../slideLayouts/slideLayout6.xml"/></Relationships>
</file>

<file path=ppt/slides/_rels/slide19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6.xml.rels><?xml version="1.0" encoding="UTF-8" standalone="yes"?>
<Relationships xmlns="http://schemas.openxmlformats.org/package/2006/relationships"><Relationship Id="rId2" Type="http://schemas.openxmlformats.org/officeDocument/2006/relationships/hyperlink" Target="http://en.wikipedia.org/wiki/Constitution_of_the_Roman_Republic" TargetMode="External"/><Relationship Id="rId1" Type="http://schemas.openxmlformats.org/officeDocument/2006/relationships/slideLayout" Target="../slideLayouts/slideLayout6.xml"/></Relationships>
</file>

<file path=ppt/slides/_rels/slide27.xml.rels><?xml version="1.0" encoding="UTF-8" standalone="yes"?>
<Relationships xmlns="http://schemas.openxmlformats.org/package/2006/relationships"><Relationship Id="rId2" Type="http://schemas.openxmlformats.org/officeDocument/2006/relationships/hyperlink" Target="http://en.wikipedia.org/wiki/Constitution_of_the_United_Kingdom" TargetMode="External"/><Relationship Id="rId1" Type="http://schemas.openxmlformats.org/officeDocument/2006/relationships/slideLayout" Target="../slideLayouts/slideLayout6.xml"/></Relationships>
</file>

<file path=ppt/slides/_rels/slide28.xml.rels><?xml version="1.0" encoding="UTF-8" standalone="yes"?>
<Relationships xmlns="http://schemas.openxmlformats.org/package/2006/relationships"><Relationship Id="rId3" Type="http://schemas.openxmlformats.org/officeDocument/2006/relationships/hyperlink" Target="http://en.wikipedia.org/wiki/Bill_of_Rights_1689" TargetMode="External"/><Relationship Id="rId2" Type="http://schemas.openxmlformats.org/officeDocument/2006/relationships/hyperlink" Target="http://en.wikipedia.org/wiki/Magna_Carta" TargetMode="External"/><Relationship Id="rId1" Type="http://schemas.openxmlformats.org/officeDocument/2006/relationships/slideLayout" Target="../slideLayouts/slideLayout6.xml"/></Relationships>
</file>

<file path=ppt/slides/_rels/slide29.xml.rels><?xml version="1.0" encoding="UTF-8" standalone="yes"?>
<Relationships xmlns="http://schemas.openxmlformats.org/package/2006/relationships"><Relationship Id="rId2" Type="http://schemas.openxmlformats.org/officeDocument/2006/relationships/hyperlink" Target="http://avalon.law.yale.edu/subject_menus/constpap.asp" TargetMode="Externa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1.xml.rels><?xml version="1.0" encoding="UTF-8" standalone="yes"?>
<Relationships xmlns="http://schemas.openxmlformats.org/package/2006/relationships"><Relationship Id="rId2" Type="http://schemas.openxmlformats.org/officeDocument/2006/relationships/hyperlink" Target="http://avalon.law.yale.edu/medieval/magnadef.asp" TargetMode="External"/><Relationship Id="rId1" Type="http://schemas.openxmlformats.org/officeDocument/2006/relationships/slideLayout" Target="../slideLayouts/slideLayout6.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5.xml.rels><?xml version="1.0" encoding="UTF-8" standalone="yes"?>
<Relationships xmlns="http://schemas.openxmlformats.org/package/2006/relationships"><Relationship Id="rId2" Type="http://schemas.openxmlformats.org/officeDocument/2006/relationships/hyperlink" Target="http://en.wikipedia.org/wiki/Albany_Plan" TargetMode="External"/><Relationship Id="rId1" Type="http://schemas.openxmlformats.org/officeDocument/2006/relationships/slideLayout" Target="../slideLayouts/slideLayout6.xml"/></Relationships>
</file>

<file path=ppt/slides/_rels/slide36.xml.rels><?xml version="1.0" encoding="UTF-8" standalone="yes"?>
<Relationships xmlns="http://schemas.openxmlformats.org/package/2006/relationships"><Relationship Id="rId2" Type="http://schemas.openxmlformats.org/officeDocument/2006/relationships/hyperlink" Target="http://en.wikipedia.org/wiki/Albany_Congress" TargetMode="External"/><Relationship Id="rId1" Type="http://schemas.openxmlformats.org/officeDocument/2006/relationships/slideLayout" Target="../slideLayouts/slideLayout6.xml"/></Relationships>
</file>

<file path=ppt/slides/_rels/slide37.xml.rels><?xml version="1.0" encoding="UTF-8" standalone="yes"?>
<Relationships xmlns="http://schemas.openxmlformats.org/package/2006/relationships"><Relationship Id="rId2" Type="http://schemas.openxmlformats.org/officeDocument/2006/relationships/hyperlink" Target="http://avalon.law.yale.edu/18th_century/albany.asp" TargetMode="External"/><Relationship Id="rId1" Type="http://schemas.openxmlformats.org/officeDocument/2006/relationships/slideLayout" Target="../slideLayouts/slideLayout6.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1.xml.rels><?xml version="1.0" encoding="UTF-8" standalone="yes"?>
<Relationships xmlns="http://schemas.openxmlformats.org/package/2006/relationships"><Relationship Id="rId2" Type="http://schemas.openxmlformats.org/officeDocument/2006/relationships/hyperlink" Target="http://en.wikipedia.org/wiki/Confederation" TargetMode="External"/><Relationship Id="rId1" Type="http://schemas.openxmlformats.org/officeDocument/2006/relationships/slideLayout" Target="../slideLayouts/slideLayout6.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5.xml.rels><?xml version="1.0" encoding="UTF-8" standalone="yes"?>
<Relationships xmlns="http://schemas.openxmlformats.org/package/2006/relationships"><Relationship Id="rId3" Type="http://schemas.openxmlformats.org/officeDocument/2006/relationships/hyperlink" Target="http://en.wikipedia.org/wiki/Articles_of_Confederation" TargetMode="External"/><Relationship Id="rId2" Type="http://schemas.openxmlformats.org/officeDocument/2006/relationships/hyperlink" Target="http://avalon.law.yale.edu/18th_century/artconf.asp" TargetMode="External"/><Relationship Id="rId1" Type="http://schemas.openxmlformats.org/officeDocument/2006/relationships/slideLayout" Target="../slideLayouts/slideLayout6.xml"/><Relationship Id="rId4" Type="http://schemas.openxmlformats.org/officeDocument/2006/relationships/hyperlink" Target="http://www.loc.gov/rr/program/bib/ourdocs/articles.html" TargetMode="Externa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1.xml.rels><?xml version="1.0" encoding="UTF-8" standalone="yes"?>
<Relationships xmlns="http://schemas.openxmlformats.org/package/2006/relationships"><Relationship Id="rId2" Type="http://schemas.openxmlformats.org/officeDocument/2006/relationships/hyperlink" Target="http://en.wikipedia.org/wiki/Texas_v._White" TargetMode="External"/><Relationship Id="rId1" Type="http://schemas.openxmlformats.org/officeDocument/2006/relationships/slideLayout" Target="../slideLayouts/slideLayout6.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6.xml.rels><?xml version="1.0" encoding="UTF-8" standalone="yes"?>
<Relationships xmlns="http://schemas.openxmlformats.org/package/2006/relationships"><Relationship Id="rId3" Type="http://schemas.openxmlformats.org/officeDocument/2006/relationships/hyperlink" Target="http://en.wikipedia.org/wiki/Federalist_Party" TargetMode="External"/><Relationship Id="rId2" Type="http://schemas.openxmlformats.org/officeDocument/2006/relationships/hyperlink" Target="http://www.usconstitution.net/consttop_faf.html" TargetMode="External"/><Relationship Id="rId1" Type="http://schemas.openxmlformats.org/officeDocument/2006/relationships/slideLayout" Target="../slideLayouts/slideLayout6.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0.xml.rels><?xml version="1.0" encoding="UTF-8" standalone="yes"?>
<Relationships xmlns="http://schemas.openxmlformats.org/package/2006/relationships"><Relationship Id="rId2" Type="http://schemas.openxmlformats.org/officeDocument/2006/relationships/hyperlink" Target="http://lexrex.com/enlightened/AmericanIdeal/yardstick/demexcess.htm" TargetMode="External"/><Relationship Id="rId1" Type="http://schemas.openxmlformats.org/officeDocument/2006/relationships/slideLayout" Target="../slideLayouts/slideLayout6.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0.xml.rels><?xml version="1.0" encoding="UTF-8" standalone="yes"?>
<Relationships xmlns="http://schemas.openxmlformats.org/package/2006/relationships"><Relationship Id="rId2" Type="http://schemas.openxmlformats.org/officeDocument/2006/relationships/hyperlink" Target="http://en.wikipedia.org/wiki/Mount_Vernon_Conference" TargetMode="External"/><Relationship Id="rId1" Type="http://schemas.openxmlformats.org/officeDocument/2006/relationships/slideLayout" Target="../slideLayouts/slideLayout6.xml"/></Relationships>
</file>

<file path=ppt/slides/_rels/slide81.xml.rels><?xml version="1.0" encoding="UTF-8" standalone="yes"?>
<Relationships xmlns="http://schemas.openxmlformats.org/package/2006/relationships"><Relationship Id="rId2" Type="http://schemas.openxmlformats.org/officeDocument/2006/relationships/hyperlink" Target="http://en.wikipedia.org/wiki/Annapolis_Convention_(1786)" TargetMode="External"/><Relationship Id="rId1" Type="http://schemas.openxmlformats.org/officeDocument/2006/relationships/slideLayout" Target="../slideLayouts/slideLayout6.xml"/></Relationships>
</file>

<file path=ppt/slides/_rels/slide82.xml.rels><?xml version="1.0" encoding="UTF-8" standalone="yes"?>
<Relationships xmlns="http://schemas.openxmlformats.org/package/2006/relationships"><Relationship Id="rId3" Type="http://schemas.openxmlformats.org/officeDocument/2006/relationships/hyperlink" Target="http://en.wikipedia.org/wiki/James_Madison" TargetMode="External"/><Relationship Id="rId2" Type="http://schemas.openxmlformats.org/officeDocument/2006/relationships/hyperlink" Target="http://en.wikipedia.org/wiki/Alexander_Hamilton" TargetMode="External"/><Relationship Id="rId1" Type="http://schemas.openxmlformats.org/officeDocument/2006/relationships/slideLayout" Target="../slideLayouts/slideLayout6.xml"/></Relationships>
</file>

<file path=ppt/slides/_rels/slide83.xml.rels><?xml version="1.0" encoding="UTF-8" standalone="yes"?>
<Relationships xmlns="http://schemas.openxmlformats.org/package/2006/relationships"><Relationship Id="rId2" Type="http://schemas.openxmlformats.org/officeDocument/2006/relationships/hyperlink" Target="http://avalon.law.yale.edu/18th_century/annapoli.asp" TargetMode="External"/><Relationship Id="rId1" Type="http://schemas.openxmlformats.org/officeDocument/2006/relationships/slideLayout" Target="../slideLayouts/slideLayout6.xml"/></Relationships>
</file>

<file path=ppt/slides/_rels/slide84.xml.rels><?xml version="1.0" encoding="UTF-8" standalone="yes"?>
<Relationships xmlns="http://schemas.openxmlformats.org/package/2006/relationships"><Relationship Id="rId2" Type="http://schemas.openxmlformats.org/officeDocument/2006/relationships/hyperlink" Target="http://avalon.law.yale.edu/subject_menus/debcont.asp" TargetMode="External"/><Relationship Id="rId1" Type="http://schemas.openxmlformats.org/officeDocument/2006/relationships/slideLayout" Target="../slideLayouts/slideLayout6.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6.xml.rels><?xml version="1.0" encoding="UTF-8" standalone="yes"?>
<Relationships xmlns="http://schemas.openxmlformats.org/package/2006/relationships"><Relationship Id="rId2" Type="http://schemas.openxmlformats.org/officeDocument/2006/relationships/hyperlink" Target="http://en.wikipedia.org/wiki/Philadelphia_Convention" TargetMode="External"/><Relationship Id="rId1" Type="http://schemas.openxmlformats.org/officeDocument/2006/relationships/slideLayout" Target="../slideLayouts/slideLayout6.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9.xml.rels><?xml version="1.0" encoding="UTF-8" standalone="yes"?>
<Relationships xmlns="http://schemas.openxmlformats.org/package/2006/relationships"><Relationship Id="rId2" Type="http://schemas.openxmlformats.org/officeDocument/2006/relationships/hyperlink" Target="http://www.archives.gov/exhibits/charters/constitution_founding_fathers.html" TargetMode="External"/><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0.xml.rels><?xml version="1.0" encoding="UTF-8" standalone="yes"?>
<Relationships xmlns="http://schemas.openxmlformats.org/package/2006/relationships"><Relationship Id="rId3" Type="http://schemas.openxmlformats.org/officeDocument/2006/relationships/hyperlink" Target="http://en.wikipedia.org/wiki/Newburgh_conspiracy" TargetMode="External"/><Relationship Id="rId2" Type="http://schemas.openxmlformats.org/officeDocument/2006/relationships/hyperlink" Target="http://en.wikipedia.org/wiki/George_Washington" TargetMode="External"/><Relationship Id="rId1" Type="http://schemas.openxmlformats.org/officeDocument/2006/relationships/slideLayout" Target="../slideLayouts/slideLayout6.xml"/><Relationship Id="rId4" Type="http://schemas.openxmlformats.org/officeDocument/2006/relationships/hyperlink" Target="http://en.wikipedia.org/wiki/Cincinnatus" TargetMode="External"/></Relationships>
</file>

<file path=ppt/slides/_rels/slide91.xml.rels><?xml version="1.0" encoding="UTF-8" standalone="yes"?>
<Relationships xmlns="http://schemas.openxmlformats.org/package/2006/relationships"><Relationship Id="rId3" Type="http://schemas.openxmlformats.org/officeDocument/2006/relationships/hyperlink" Target="http://en.wikipedia.org/wiki/Lewis_Nicola" TargetMode="External"/><Relationship Id="rId2" Type="http://schemas.openxmlformats.org/officeDocument/2006/relationships/hyperlink" Target="http://en.wikipedia.org/wiki/Newburgh_letter" TargetMode="External"/><Relationship Id="rId1" Type="http://schemas.openxmlformats.org/officeDocument/2006/relationships/slideLayout" Target="../slideLayouts/slideLayout6.xml"/><Relationship Id="rId4" Type="http://schemas.openxmlformats.org/officeDocument/2006/relationships/hyperlink" Target="http://www.pbs.org/georgewashington/milestones/lewis_nicola_read.html" TargetMode="External"/></Relationships>
</file>

<file path=ppt/slides/_rels/slide9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3.xml.rels><?xml version="1.0" encoding="UTF-8" standalone="yes"?>
<Relationships xmlns="http://schemas.openxmlformats.org/package/2006/relationships"><Relationship Id="rId2" Type="http://schemas.openxmlformats.org/officeDocument/2006/relationships/hyperlink" Target="http://en.wikipedia.org/wiki/Benjamin_Franklin" TargetMode="External"/><Relationship Id="rId1" Type="http://schemas.openxmlformats.org/officeDocument/2006/relationships/slideLayout" Target="../slideLayouts/slideLayout6.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7.xml.rels><?xml version="1.0" encoding="UTF-8" standalone="yes"?>
<Relationships xmlns="http://schemas.openxmlformats.org/package/2006/relationships"><Relationship Id="rId3" Type="http://schemas.openxmlformats.org/officeDocument/2006/relationships/hyperlink" Target="http://en.wikipedia.org/wiki/Benjamin_Franklin" TargetMode="External"/><Relationship Id="rId7" Type="http://schemas.openxmlformats.org/officeDocument/2006/relationships/hyperlink" Target="http://en.wikipedia.org/wiki/James_Wilson" TargetMode="External"/><Relationship Id="rId2" Type="http://schemas.openxmlformats.org/officeDocument/2006/relationships/hyperlink" Target="http://en.wikipedia.org/wiki/George_Clymer" TargetMode="External"/><Relationship Id="rId1" Type="http://schemas.openxmlformats.org/officeDocument/2006/relationships/slideLayout" Target="../slideLayouts/slideLayout6.xml"/><Relationship Id="rId6" Type="http://schemas.openxmlformats.org/officeDocument/2006/relationships/hyperlink" Target="http://en.wikipedia.org/wiki/Roger_Sherman" TargetMode="External"/><Relationship Id="rId5" Type="http://schemas.openxmlformats.org/officeDocument/2006/relationships/hyperlink" Target="http://en.wikipedia.org/wiki/George_Read_(U.S._statesman)" TargetMode="External"/><Relationship Id="rId4" Type="http://schemas.openxmlformats.org/officeDocument/2006/relationships/hyperlink" Target="http://en.wikipedia.org/wiki/Robert_Morris_(financier)" TargetMode="External"/></Relationships>
</file>

<file path=ppt/slides/_rels/slide9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9.xml.rels><?xml version="1.0" encoding="UTF-8" standalone="yes"?>
<Relationships xmlns="http://schemas.openxmlformats.org/package/2006/relationships"><Relationship Id="rId3" Type="http://schemas.openxmlformats.org/officeDocument/2006/relationships/hyperlink" Target="http://teachingamericanhistory.org/convention/summary.html" TargetMode="External"/><Relationship Id="rId2" Type="http://schemas.openxmlformats.org/officeDocument/2006/relationships/hyperlink" Target="http://teachingamericanhistory.org/convention/" TargetMode="Externa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lstStyle/>
          <a:p>
            <a:pPr eaLnBrk="1" hangingPunct="1"/>
            <a:r>
              <a:rPr lang="en-US" smtClean="0"/>
              <a:t>GOVT 2301</a:t>
            </a:r>
          </a:p>
        </p:txBody>
      </p:sp>
      <p:sp>
        <p:nvSpPr>
          <p:cNvPr id="3" name="Subtitle 2"/>
          <p:cNvSpPr>
            <a:spLocks noGrp="1"/>
          </p:cNvSpPr>
          <p:nvPr>
            <p:ph type="subTitle" idx="1"/>
          </p:nvPr>
        </p:nvSpPr>
        <p:spPr/>
        <p:txBody>
          <a:bodyPr rtlCol="0">
            <a:normAutofit/>
          </a:bodyPr>
          <a:lstStyle/>
          <a:p>
            <a:pPr eaLnBrk="1" fontAlgn="auto" hangingPunct="1">
              <a:spcAft>
                <a:spcPts val="0"/>
              </a:spcAft>
              <a:buFont typeface="Arial" pitchFamily="34" charset="0"/>
              <a:buNone/>
              <a:defRPr/>
            </a:pPr>
            <a:r>
              <a:rPr lang="en-US" dirty="0" smtClean="0"/>
              <a:t>Constitutions</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p:cNvSpPr>
            <a:spLocks noGrp="1"/>
          </p:cNvSpPr>
          <p:nvPr>
            <p:ph type="title"/>
          </p:nvPr>
        </p:nvSpPr>
        <p:spPr>
          <a:xfrm>
            <a:off x="457200" y="274638"/>
            <a:ext cx="8229600" cy="6049962"/>
          </a:xfrm>
        </p:spPr>
        <p:txBody>
          <a:bodyPr/>
          <a:lstStyle/>
          <a:p>
            <a:r>
              <a:rPr lang="en-US" dirty="0" smtClean="0"/>
              <a:t>Here they are: </a:t>
            </a:r>
            <a:br>
              <a:rPr lang="en-US" dirty="0" smtClean="0"/>
            </a:br>
            <a:r>
              <a:rPr lang="en-US" dirty="0" smtClean="0"/>
              <a:t/>
            </a:r>
            <a:br>
              <a:rPr lang="en-US" dirty="0" smtClean="0"/>
            </a:br>
            <a:r>
              <a:rPr lang="en-US" dirty="0" smtClean="0"/>
              <a:t>Republicanism</a:t>
            </a:r>
            <a:r>
              <a:rPr lang="en-US" dirty="0" smtClean="0"/>
              <a:t/>
            </a:r>
            <a:br>
              <a:rPr lang="en-US" dirty="0" smtClean="0"/>
            </a:br>
            <a:r>
              <a:rPr lang="en-US" dirty="0" smtClean="0"/>
              <a:t>Separated Powers</a:t>
            </a:r>
            <a:br>
              <a:rPr lang="en-US" dirty="0" smtClean="0"/>
            </a:br>
            <a:r>
              <a:rPr lang="en-US" dirty="0" smtClean="0"/>
              <a:t>Federalism</a:t>
            </a:r>
            <a:br>
              <a:rPr lang="en-US" dirty="0" smtClean="0"/>
            </a:br>
            <a:r>
              <a:rPr lang="en-US" dirty="0" smtClean="0"/>
              <a:t>Individual Liberty</a:t>
            </a:r>
          </a:p>
        </p:txBody>
      </p:sp>
    </p:spTree>
  </p:cSld>
  <p:clrMapOvr>
    <a:masterClrMapping/>
  </p:clrMapOvr>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Jams Madison took </a:t>
            </a:r>
            <a:r>
              <a:rPr lang="en-US" dirty="0" smtClean="0">
                <a:hlinkClick r:id="rId2"/>
              </a:rPr>
              <a:t>comprehensive notes</a:t>
            </a:r>
            <a:r>
              <a:rPr lang="en-US" dirty="0" smtClean="0"/>
              <a:t> at the convention. These were not published until 50 years after ratification.</a:t>
            </a:r>
            <a:endParaRPr lang="en-US" dirty="0"/>
          </a:p>
        </p:txBody>
      </p:sp>
    </p:spTree>
    <p:extLst>
      <p:ext uri="{BB962C8B-B14F-4D97-AF65-F5344CB8AC3E}">
        <p14:creationId xmlns:p14="http://schemas.microsoft.com/office/powerpoint/2010/main" val="1601699247"/>
      </p:ext>
    </p:extLst>
  </p:cSld>
  <p:clrMapOvr>
    <a:masterClrMapping/>
  </p:clrMapOvr>
</p:sld>
</file>

<file path=ppt/slides/slide1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8786" name="Title 1"/>
          <p:cNvSpPr>
            <a:spLocks noGrp="1"/>
          </p:cNvSpPr>
          <p:nvPr>
            <p:ph type="title"/>
          </p:nvPr>
        </p:nvSpPr>
        <p:spPr>
          <a:xfrm>
            <a:off x="457200" y="274638"/>
            <a:ext cx="8229600" cy="6202362"/>
          </a:xfrm>
        </p:spPr>
        <p:txBody>
          <a:bodyPr/>
          <a:lstStyle/>
          <a:p>
            <a:r>
              <a:rPr lang="en-US" smtClean="0"/>
              <a:t>During the Annapolis Convention word broke out about a </a:t>
            </a:r>
            <a:r>
              <a:rPr lang="en-US" smtClean="0">
                <a:hlinkClick r:id="rId2"/>
              </a:rPr>
              <a:t>debtors revolt in Massachusetts</a:t>
            </a:r>
            <a:r>
              <a:rPr lang="en-US" smtClean="0"/>
              <a:t> led by Daniel Shays. Fear of internal upheaval further convinced elites to push for a revision of the Articles of Confederation to create national power sufficient to quell such rebellions.</a:t>
            </a:r>
          </a:p>
        </p:txBody>
      </p:sp>
    </p:spTree>
    <p:extLst>
      <p:ext uri="{BB962C8B-B14F-4D97-AF65-F5344CB8AC3E}">
        <p14:creationId xmlns:p14="http://schemas.microsoft.com/office/powerpoint/2010/main" val="1480328108"/>
      </p:ext>
    </p:extLst>
  </p:cSld>
  <p:clrMapOvr>
    <a:masterClrMapping/>
  </p:clrMapOvr>
</p:sld>
</file>

<file path=ppt/slides/slide1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9810" name="Title 1"/>
          <p:cNvSpPr>
            <a:spLocks noGrp="1"/>
          </p:cNvSpPr>
          <p:nvPr>
            <p:ph type="title"/>
          </p:nvPr>
        </p:nvSpPr>
        <p:spPr>
          <a:xfrm>
            <a:off x="457200" y="274638"/>
            <a:ext cx="8229600" cy="5897562"/>
          </a:xfrm>
        </p:spPr>
        <p:txBody>
          <a:bodyPr/>
          <a:lstStyle/>
          <a:p>
            <a:r>
              <a:rPr lang="en-US" dirty="0" smtClean="0"/>
              <a:t>Note: The </a:t>
            </a:r>
            <a:r>
              <a:rPr lang="en-US" dirty="0" smtClean="0">
                <a:hlinkClick r:id="rId2"/>
              </a:rPr>
              <a:t>Anti-Federalists</a:t>
            </a:r>
            <a:r>
              <a:rPr lang="en-US" dirty="0" smtClean="0"/>
              <a:t> would later argue that the story of the rebellion was inflated in order to stoke fear among the participants in order lead them to expedite the drafting of the document.</a:t>
            </a:r>
          </a:p>
        </p:txBody>
      </p:sp>
    </p:spTree>
    <p:extLst>
      <p:ext uri="{BB962C8B-B14F-4D97-AF65-F5344CB8AC3E}">
        <p14:creationId xmlns:p14="http://schemas.microsoft.com/office/powerpoint/2010/main" val="693564602"/>
      </p:ext>
    </p:extLst>
  </p:cSld>
  <p:clrMapOvr>
    <a:masterClrMapping/>
  </p:clrMapOvr>
</p:sld>
</file>

<file path=ppt/slides/slide1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0834" name="Title 1"/>
          <p:cNvSpPr>
            <a:spLocks noGrp="1"/>
          </p:cNvSpPr>
          <p:nvPr>
            <p:ph type="title"/>
          </p:nvPr>
        </p:nvSpPr>
        <p:spPr>
          <a:xfrm>
            <a:off x="457200" y="274638"/>
            <a:ext cx="8229600" cy="6126162"/>
          </a:xfrm>
        </p:spPr>
        <p:txBody>
          <a:bodyPr/>
          <a:lstStyle/>
          <a:p>
            <a:r>
              <a:rPr lang="en-US" smtClean="0"/>
              <a:t>Since many of the delegates were known supporters of a stronger national government and proponents of commercial development, at the expense of the agricultural sector, opposition to the document developed. </a:t>
            </a:r>
          </a:p>
        </p:txBody>
      </p:sp>
    </p:spTree>
    <p:extLst>
      <p:ext uri="{BB962C8B-B14F-4D97-AF65-F5344CB8AC3E}">
        <p14:creationId xmlns:p14="http://schemas.microsoft.com/office/powerpoint/2010/main" val="598521617"/>
      </p:ext>
    </p:extLst>
  </p:cSld>
  <p:clrMapOvr>
    <a:masterClrMapping/>
  </p:clrMapOvr>
</p:sld>
</file>

<file path=ppt/slides/slide1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1858" name="Title 1"/>
          <p:cNvSpPr>
            <a:spLocks noGrp="1"/>
          </p:cNvSpPr>
          <p:nvPr>
            <p:ph type="title"/>
          </p:nvPr>
        </p:nvSpPr>
        <p:spPr>
          <a:xfrm>
            <a:off x="457200" y="274638"/>
            <a:ext cx="8229600" cy="5897562"/>
          </a:xfrm>
        </p:spPr>
        <p:txBody>
          <a:bodyPr/>
          <a:lstStyle/>
          <a:p>
            <a:pPr eaLnBrk="1" hangingPunct="1"/>
            <a:r>
              <a:rPr lang="en-US" smtClean="0">
                <a:hlinkClick r:id="rId2"/>
              </a:rPr>
              <a:t>Patrick Henry</a:t>
            </a:r>
            <a:r>
              <a:rPr lang="en-US" smtClean="0"/>
              <a:t>: </a:t>
            </a:r>
            <a:br>
              <a:rPr lang="en-US" smtClean="0"/>
            </a:br>
            <a:r>
              <a:rPr lang="en-US" smtClean="0"/>
              <a:t/>
            </a:r>
            <a:br>
              <a:rPr lang="en-US" smtClean="0"/>
            </a:br>
            <a:r>
              <a:rPr lang="en-US" smtClean="0"/>
              <a:t> “I </a:t>
            </a:r>
            <a:r>
              <a:rPr lang="en-US" b="1" smtClean="0"/>
              <a:t>smell a rat</a:t>
            </a:r>
            <a:r>
              <a:rPr lang="en-US" smtClean="0"/>
              <a:t> in Philadelphia, tending toward </a:t>
            </a:r>
            <a:r>
              <a:rPr lang="en-US" b="1" smtClean="0"/>
              <a:t>monarchy</a:t>
            </a:r>
            <a:r>
              <a:rPr lang="en-US" smtClean="0"/>
              <a:t>” </a:t>
            </a:r>
          </a:p>
        </p:txBody>
      </p:sp>
    </p:spTree>
    <p:extLst>
      <p:ext uri="{BB962C8B-B14F-4D97-AF65-F5344CB8AC3E}">
        <p14:creationId xmlns:p14="http://schemas.microsoft.com/office/powerpoint/2010/main" val="3679238001"/>
      </p:ext>
    </p:extLst>
  </p:cSld>
  <p:clrMapOvr>
    <a:masterClrMapping/>
  </p:clrMapOvr>
</p:sld>
</file>

<file path=ppt/slides/slide1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82" name="Title 1"/>
          <p:cNvSpPr>
            <a:spLocks noGrp="1"/>
          </p:cNvSpPr>
          <p:nvPr>
            <p:ph type="title"/>
          </p:nvPr>
        </p:nvSpPr>
        <p:spPr>
          <a:xfrm>
            <a:off x="457200" y="274638"/>
            <a:ext cx="8229600" cy="6049962"/>
          </a:xfrm>
        </p:spPr>
        <p:txBody>
          <a:bodyPr/>
          <a:lstStyle/>
          <a:p>
            <a:r>
              <a:rPr lang="en-US" dirty="0" smtClean="0"/>
              <a:t>Patrick Henry was an opponent of stronger national power and would become a leader of the </a:t>
            </a:r>
            <a:r>
              <a:rPr lang="en-US" dirty="0" smtClean="0">
                <a:hlinkClick r:id="rId2"/>
              </a:rPr>
              <a:t>Anti-Federalists</a:t>
            </a:r>
            <a:r>
              <a:rPr lang="en-US" dirty="0" smtClean="0"/>
              <a:t>. He would question by what authority the authors of the Constitution were able to claim that they spoke for “we the people.” The states, not the people sent the delegates to Philadelphia.</a:t>
            </a:r>
          </a:p>
        </p:txBody>
      </p:sp>
    </p:spTree>
    <p:extLst>
      <p:ext uri="{BB962C8B-B14F-4D97-AF65-F5344CB8AC3E}">
        <p14:creationId xmlns:p14="http://schemas.microsoft.com/office/powerpoint/2010/main" val="3542515208"/>
      </p:ext>
    </p:extLst>
  </p:cSld>
  <p:clrMapOvr>
    <a:masterClrMapping/>
  </p:clrMapOvr>
</p:sld>
</file>

<file path=ppt/slides/slide1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906" name="Title 1"/>
          <p:cNvSpPr>
            <a:spLocks noGrp="1"/>
          </p:cNvSpPr>
          <p:nvPr>
            <p:ph type="title"/>
          </p:nvPr>
        </p:nvSpPr>
        <p:spPr>
          <a:xfrm>
            <a:off x="457200" y="274638"/>
            <a:ext cx="8229600" cy="6049962"/>
          </a:xfrm>
        </p:spPr>
        <p:txBody>
          <a:bodyPr/>
          <a:lstStyle/>
          <a:p>
            <a:r>
              <a:rPr lang="en-US" dirty="0" smtClean="0">
                <a:hlinkClick r:id="rId2"/>
              </a:rPr>
              <a:t>Samuel Adams</a:t>
            </a:r>
            <a:r>
              <a:rPr lang="en-US" dirty="0" smtClean="0"/>
              <a:t> would also oppose the convention (</a:t>
            </a:r>
            <a:r>
              <a:rPr lang="en-US" dirty="0" smtClean="0">
                <a:hlinkClick r:id="rId3"/>
              </a:rPr>
              <a:t>click here for others</a:t>
            </a:r>
            <a:r>
              <a:rPr lang="en-US" dirty="0" smtClean="0"/>
              <a:t>). He had no problems with the Articles.</a:t>
            </a:r>
          </a:p>
        </p:txBody>
      </p:sp>
    </p:spTree>
    <p:extLst>
      <p:ext uri="{BB962C8B-B14F-4D97-AF65-F5344CB8AC3E}">
        <p14:creationId xmlns:p14="http://schemas.microsoft.com/office/powerpoint/2010/main" val="1613799013"/>
      </p:ext>
    </p:extLst>
  </p:cSld>
  <p:clrMapOvr>
    <a:masterClrMapping/>
  </p:clrMapOvr>
</p:sld>
</file>

<file path=ppt/slides/slide1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930" name="Title 2"/>
          <p:cNvSpPr>
            <a:spLocks noGrp="1"/>
          </p:cNvSpPr>
          <p:nvPr>
            <p:ph type="title"/>
          </p:nvPr>
        </p:nvSpPr>
        <p:spPr/>
        <p:txBody>
          <a:bodyPr/>
          <a:lstStyle/>
          <a:p>
            <a:pPr eaLnBrk="1" hangingPunct="1"/>
            <a:r>
              <a:rPr lang="en-US" sz="3200" smtClean="0"/>
              <a:t>General Points About the Convention: </a:t>
            </a:r>
          </a:p>
        </p:txBody>
      </p:sp>
      <p:sp>
        <p:nvSpPr>
          <p:cNvPr id="124931" name="Content Placeholder 3"/>
          <p:cNvSpPr>
            <a:spLocks noGrp="1"/>
          </p:cNvSpPr>
          <p:nvPr>
            <p:ph idx="1"/>
          </p:nvPr>
        </p:nvSpPr>
        <p:spPr/>
        <p:txBody>
          <a:bodyPr/>
          <a:lstStyle/>
          <a:p>
            <a:pPr eaLnBrk="1" hangingPunct="1">
              <a:buFontTx/>
              <a:buChar char="-"/>
            </a:pPr>
            <a:r>
              <a:rPr lang="en-US" smtClean="0"/>
              <a:t>George Washington was the presiding officer.</a:t>
            </a:r>
          </a:p>
          <a:p>
            <a:pPr eaLnBrk="1" hangingPunct="1">
              <a:buFontTx/>
              <a:buChar char="-"/>
            </a:pPr>
            <a:r>
              <a:rPr lang="en-US" smtClean="0"/>
              <a:t> His participation was considered essential for the success of the convention</a:t>
            </a:r>
          </a:p>
          <a:p>
            <a:pPr eaLnBrk="1" hangingPunct="1">
              <a:buFontTx/>
              <a:buChar char="-"/>
            </a:pPr>
            <a:r>
              <a:rPr lang="en-US" smtClean="0"/>
              <a:t>The proceedings were held in secret in order to allow participants to speak freely.</a:t>
            </a:r>
          </a:p>
          <a:p>
            <a:pPr eaLnBrk="1" hangingPunct="1">
              <a:buFont typeface="Arial" charset="0"/>
              <a:buNone/>
            </a:pPr>
            <a:r>
              <a:rPr lang="en-US" smtClean="0"/>
              <a:t>- Madison's convention notes were not published for fifty years following the convention.</a:t>
            </a:r>
            <a:br>
              <a:rPr lang="en-US" smtClean="0"/>
            </a:br>
            <a:endParaRPr lang="en-US" smtClean="0"/>
          </a:p>
        </p:txBody>
      </p:sp>
    </p:spTree>
    <p:extLst>
      <p:ext uri="{BB962C8B-B14F-4D97-AF65-F5344CB8AC3E}">
        <p14:creationId xmlns:p14="http://schemas.microsoft.com/office/powerpoint/2010/main" val="2033393006"/>
      </p:ext>
    </p:extLst>
  </p:cSld>
  <p:clrMapOvr>
    <a:masterClrMapping/>
  </p:clrMapOvr>
</p:sld>
</file>

<file path=ppt/slides/slide1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954" name="Title 1"/>
          <p:cNvSpPr>
            <a:spLocks noGrp="1"/>
          </p:cNvSpPr>
          <p:nvPr>
            <p:ph type="title"/>
          </p:nvPr>
        </p:nvSpPr>
        <p:spPr/>
        <p:txBody>
          <a:bodyPr/>
          <a:lstStyle/>
          <a:p>
            <a:pPr eaLnBrk="1" hangingPunct="1"/>
            <a:r>
              <a:rPr lang="en-US" sz="3200" smtClean="0"/>
              <a:t>General Points About the Convention: </a:t>
            </a:r>
          </a:p>
        </p:txBody>
      </p:sp>
      <p:sp>
        <p:nvSpPr>
          <p:cNvPr id="125955" name="Content Placeholder 2"/>
          <p:cNvSpPr>
            <a:spLocks noGrp="1"/>
          </p:cNvSpPr>
          <p:nvPr>
            <p:ph idx="1"/>
          </p:nvPr>
        </p:nvSpPr>
        <p:spPr/>
        <p:txBody>
          <a:bodyPr/>
          <a:lstStyle/>
          <a:p>
            <a:pPr eaLnBrk="1" hangingPunct="1">
              <a:buFontTx/>
              <a:buChar char="-"/>
            </a:pPr>
            <a:r>
              <a:rPr lang="en-US" smtClean="0"/>
              <a:t>In order to facilitate </a:t>
            </a:r>
            <a:r>
              <a:rPr lang="en-US" smtClean="0">
                <a:hlinkClick r:id="rId2"/>
              </a:rPr>
              <a:t>ratification</a:t>
            </a:r>
            <a:r>
              <a:rPr lang="en-US" smtClean="0"/>
              <a:t>, only a super majority of states (9 out of 13) was required to ratify it. A key weakness of the Articles of Confederation was the requirement that certain decisions be made unanimously.</a:t>
            </a:r>
          </a:p>
          <a:p>
            <a:pPr eaLnBrk="1" hangingPunct="1">
              <a:buFont typeface="Arial" charset="0"/>
              <a:buNone/>
            </a:pPr>
            <a:r>
              <a:rPr lang="en-US" smtClean="0"/>
              <a:t>- Rhode Island did not send delegates, to the relief of many since they were felt likely to be disruptive, but eventually became the last state to ratify the document.</a:t>
            </a:r>
          </a:p>
        </p:txBody>
      </p:sp>
    </p:spTree>
    <p:extLst>
      <p:ext uri="{BB962C8B-B14F-4D97-AF65-F5344CB8AC3E}">
        <p14:creationId xmlns:p14="http://schemas.microsoft.com/office/powerpoint/2010/main" val="3934963116"/>
      </p:ext>
    </p:extLst>
  </p:cSld>
  <p:clrMapOvr>
    <a:masterClrMapping/>
  </p:clrMapOvr>
</p:sld>
</file>

<file path=ppt/slides/slide1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78" name="Title 1"/>
          <p:cNvSpPr>
            <a:spLocks noGrp="1"/>
          </p:cNvSpPr>
          <p:nvPr>
            <p:ph type="title"/>
          </p:nvPr>
        </p:nvSpPr>
        <p:spPr>
          <a:xfrm>
            <a:off x="457200" y="274638"/>
            <a:ext cx="8229600" cy="6049962"/>
          </a:xfrm>
        </p:spPr>
        <p:txBody>
          <a:bodyPr/>
          <a:lstStyle/>
          <a:p>
            <a:r>
              <a:rPr lang="en-US" smtClean="0"/>
              <a:t>Three Plans were introduced into the convention for consideration:</a:t>
            </a:r>
            <a:br>
              <a:rPr lang="en-US" smtClean="0"/>
            </a:br>
            <a:r>
              <a:rPr lang="en-US" smtClean="0"/>
              <a:t/>
            </a:r>
            <a:br>
              <a:rPr lang="en-US" smtClean="0"/>
            </a:br>
            <a:r>
              <a:rPr lang="en-US" smtClean="0"/>
              <a:t>Hamilton’s Plan</a:t>
            </a:r>
            <a:br>
              <a:rPr lang="en-US" smtClean="0"/>
            </a:br>
            <a:r>
              <a:rPr lang="en-US" smtClean="0"/>
              <a:t>The Virginia Plan</a:t>
            </a:r>
            <a:br>
              <a:rPr lang="en-US" smtClean="0"/>
            </a:br>
            <a:r>
              <a:rPr lang="en-US" smtClean="0"/>
              <a:t>The New Jersey Plan</a:t>
            </a:r>
          </a:p>
        </p:txBody>
      </p:sp>
    </p:spTree>
    <p:extLst>
      <p:ext uri="{BB962C8B-B14F-4D97-AF65-F5344CB8AC3E}">
        <p14:creationId xmlns:p14="http://schemas.microsoft.com/office/powerpoint/2010/main" val="419677993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p:cNvSpPr>
            <a:spLocks noGrp="1"/>
          </p:cNvSpPr>
          <p:nvPr>
            <p:ph type="title"/>
          </p:nvPr>
        </p:nvSpPr>
        <p:spPr>
          <a:xfrm>
            <a:off x="457200" y="274638"/>
            <a:ext cx="8229600" cy="6049962"/>
          </a:xfrm>
        </p:spPr>
        <p:txBody>
          <a:bodyPr/>
          <a:lstStyle/>
          <a:p>
            <a:r>
              <a:rPr lang="en-US" dirty="0" smtClean="0">
                <a:hlinkClick r:id="rId2"/>
              </a:rPr>
              <a:t>Republicanism</a:t>
            </a:r>
            <a:r>
              <a:rPr lang="en-US" dirty="0" smtClean="0"/>
              <a:t> – in other words: indirect democracy. This refers to the fact that the </a:t>
            </a:r>
            <a:r>
              <a:rPr lang="en-US" dirty="0" smtClean="0"/>
              <a:t>Constitution only allows the population to elect </a:t>
            </a:r>
            <a:r>
              <a:rPr lang="en-US" dirty="0" smtClean="0"/>
              <a:t>representatives who </a:t>
            </a:r>
            <a:r>
              <a:rPr lang="en-US" dirty="0" smtClean="0"/>
              <a:t>they can then hold </a:t>
            </a:r>
            <a:r>
              <a:rPr lang="en-US" dirty="0" smtClean="0"/>
              <a:t>accountable in periodic elections. This is designed to check the dangers alleged to be posed by direct democracy.</a:t>
            </a:r>
          </a:p>
        </p:txBody>
      </p:sp>
    </p:spTree>
  </p:cSld>
  <p:clrMapOvr>
    <a:masterClrMapping/>
  </p:clrMapOvr>
</p:sld>
</file>

<file path=ppt/slides/slide1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002" name="Title 1"/>
          <p:cNvSpPr>
            <a:spLocks noGrp="1"/>
          </p:cNvSpPr>
          <p:nvPr>
            <p:ph type="title"/>
          </p:nvPr>
        </p:nvSpPr>
        <p:spPr>
          <a:xfrm>
            <a:off x="457200" y="274638"/>
            <a:ext cx="8229600" cy="6049962"/>
          </a:xfrm>
        </p:spPr>
        <p:txBody>
          <a:bodyPr/>
          <a:lstStyle/>
          <a:p>
            <a:r>
              <a:rPr lang="en-US" smtClean="0"/>
              <a:t>The introduction of the Virginia  Plan let members know that they were throwing out the Articles and starting from scratch. </a:t>
            </a:r>
          </a:p>
        </p:txBody>
      </p:sp>
    </p:spTree>
    <p:extLst>
      <p:ext uri="{BB962C8B-B14F-4D97-AF65-F5344CB8AC3E}">
        <p14:creationId xmlns:p14="http://schemas.microsoft.com/office/powerpoint/2010/main" val="1779556128"/>
      </p:ext>
    </p:extLst>
  </p:cSld>
  <p:clrMapOvr>
    <a:masterClrMapping/>
  </p:clrMapOvr>
</p:sld>
</file>

<file path=ppt/slides/slide1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9026" name="Title 1"/>
          <p:cNvSpPr>
            <a:spLocks noGrp="1"/>
          </p:cNvSpPr>
          <p:nvPr>
            <p:ph type="title"/>
          </p:nvPr>
        </p:nvSpPr>
        <p:spPr>
          <a:xfrm>
            <a:off x="457200" y="274638"/>
            <a:ext cx="8229600" cy="5973762"/>
          </a:xfrm>
        </p:spPr>
        <p:txBody>
          <a:bodyPr/>
          <a:lstStyle/>
          <a:p>
            <a:r>
              <a:rPr lang="en-US" smtClean="0"/>
              <a:t>Both the Hamilton and Virginia Plans proposed very strong national governments with weak states.</a:t>
            </a:r>
            <a:br>
              <a:rPr lang="en-US" smtClean="0"/>
            </a:br>
            <a:r>
              <a:rPr lang="en-US" smtClean="0"/>
              <a:t/>
            </a:r>
            <a:br>
              <a:rPr lang="en-US" smtClean="0"/>
            </a:br>
            <a:r>
              <a:rPr lang="en-US" smtClean="0"/>
              <a:t>The Hamilton Plan especially.</a:t>
            </a:r>
          </a:p>
        </p:txBody>
      </p:sp>
    </p:spTree>
    <p:extLst>
      <p:ext uri="{BB962C8B-B14F-4D97-AF65-F5344CB8AC3E}">
        <p14:creationId xmlns:p14="http://schemas.microsoft.com/office/powerpoint/2010/main" val="695408387"/>
      </p:ext>
    </p:extLst>
  </p:cSld>
  <p:clrMapOvr>
    <a:masterClrMapping/>
  </p:clrMapOvr>
</p:sld>
</file>

<file path=ppt/slides/slide1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050" name="Title 1"/>
          <p:cNvSpPr>
            <a:spLocks noGrp="1"/>
          </p:cNvSpPr>
          <p:nvPr>
            <p:ph type="title"/>
          </p:nvPr>
        </p:nvSpPr>
        <p:spPr/>
        <p:txBody>
          <a:bodyPr/>
          <a:lstStyle/>
          <a:p>
            <a:pPr eaLnBrk="1" hangingPunct="1"/>
            <a:r>
              <a:rPr lang="en-US" smtClean="0">
                <a:hlinkClick r:id="rId2"/>
              </a:rPr>
              <a:t>Hamilton’s Plan</a:t>
            </a:r>
            <a:endParaRPr lang="en-US" smtClean="0"/>
          </a:p>
        </p:txBody>
      </p:sp>
      <p:sp>
        <p:nvSpPr>
          <p:cNvPr id="130051" name="Content Placeholder 2"/>
          <p:cNvSpPr>
            <a:spLocks noGrp="1"/>
          </p:cNvSpPr>
          <p:nvPr>
            <p:ph idx="1"/>
          </p:nvPr>
        </p:nvSpPr>
        <p:spPr/>
        <p:txBody>
          <a:bodyPr/>
          <a:lstStyle/>
          <a:p>
            <a:pPr eaLnBrk="1" hangingPunct="1">
              <a:buFontTx/>
              <a:buChar char="-"/>
            </a:pPr>
            <a:r>
              <a:rPr lang="en-US" smtClean="0"/>
              <a:t>A bicameral legislature</a:t>
            </a:r>
          </a:p>
          <a:p>
            <a:pPr eaLnBrk="1" hangingPunct="1">
              <a:buFontTx/>
              <a:buChar char="-"/>
            </a:pPr>
            <a:r>
              <a:rPr lang="en-US" smtClean="0"/>
              <a:t>The lower house, the Assembly, was elected by the people for three year terms</a:t>
            </a:r>
          </a:p>
          <a:p>
            <a:pPr eaLnBrk="1" hangingPunct="1">
              <a:buFontTx/>
              <a:buChar char="-"/>
            </a:pPr>
            <a:r>
              <a:rPr lang="en-US" smtClean="0"/>
              <a:t>The upper house, the Senate, elected by electors chosen by the people, and with a life-term of service</a:t>
            </a:r>
          </a:p>
          <a:p>
            <a:pPr eaLnBrk="1" hangingPunct="1">
              <a:buFontTx/>
              <a:buChar char="-"/>
            </a:pPr>
            <a:r>
              <a:rPr lang="en-US" smtClean="0"/>
              <a:t>An executive called the Governor, elected by electors and with a life-term of service</a:t>
            </a:r>
            <a:br>
              <a:rPr lang="en-US" smtClean="0"/>
            </a:br>
            <a:endParaRPr lang="en-US" smtClean="0"/>
          </a:p>
        </p:txBody>
      </p:sp>
    </p:spTree>
    <p:extLst>
      <p:ext uri="{BB962C8B-B14F-4D97-AF65-F5344CB8AC3E}">
        <p14:creationId xmlns:p14="http://schemas.microsoft.com/office/powerpoint/2010/main" val="3768136209"/>
      </p:ext>
    </p:extLst>
  </p:cSld>
  <p:clrMapOvr>
    <a:masterClrMapping/>
  </p:clrMapOvr>
</p:sld>
</file>

<file path=ppt/slides/slide1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1074" name="Title 1"/>
          <p:cNvSpPr>
            <a:spLocks noGrp="1"/>
          </p:cNvSpPr>
          <p:nvPr>
            <p:ph type="title"/>
          </p:nvPr>
        </p:nvSpPr>
        <p:spPr/>
        <p:txBody>
          <a:bodyPr/>
          <a:lstStyle/>
          <a:p>
            <a:pPr eaLnBrk="1" hangingPunct="1"/>
            <a:r>
              <a:rPr lang="en-US" smtClean="0"/>
              <a:t>Hamilton’s Plan</a:t>
            </a:r>
          </a:p>
        </p:txBody>
      </p:sp>
      <p:sp>
        <p:nvSpPr>
          <p:cNvPr id="131075" name="Content Placeholder 2"/>
          <p:cNvSpPr>
            <a:spLocks noGrp="1"/>
          </p:cNvSpPr>
          <p:nvPr>
            <p:ph idx="1"/>
          </p:nvPr>
        </p:nvSpPr>
        <p:spPr/>
        <p:txBody>
          <a:bodyPr/>
          <a:lstStyle/>
          <a:p>
            <a:pPr eaLnBrk="1" hangingPunct="1">
              <a:buFont typeface="Arial" charset="0"/>
              <a:buNone/>
            </a:pPr>
            <a:r>
              <a:rPr lang="en-US" smtClean="0"/>
              <a:t>- Also called the British Plan due to its similarity with the British system.</a:t>
            </a:r>
          </a:p>
          <a:p>
            <a:pPr eaLnBrk="1" hangingPunct="1">
              <a:buFont typeface="Arial" charset="0"/>
              <a:buNone/>
            </a:pPr>
            <a:r>
              <a:rPr lang="en-US" smtClean="0"/>
              <a:t>- The Governor had an absolute veto over bills</a:t>
            </a:r>
          </a:p>
          <a:p>
            <a:pPr eaLnBrk="1" hangingPunct="1">
              <a:buFontTx/>
              <a:buChar char="-"/>
            </a:pPr>
            <a:r>
              <a:rPr lang="en-US" smtClean="0"/>
              <a:t>A judiciary, with life-terms of service</a:t>
            </a:r>
          </a:p>
          <a:p>
            <a:pPr eaLnBrk="1" hangingPunct="1">
              <a:buFontTx/>
              <a:buChar char="-"/>
            </a:pPr>
            <a:r>
              <a:rPr lang="en-US" smtClean="0"/>
              <a:t>State governors appointed by the national legislature</a:t>
            </a:r>
          </a:p>
          <a:p>
            <a:pPr eaLnBrk="1" hangingPunct="1">
              <a:buFontTx/>
              <a:buChar char="-"/>
            </a:pPr>
            <a:r>
              <a:rPr lang="en-US" smtClean="0"/>
              <a:t>National veto power over any state legislation</a:t>
            </a:r>
          </a:p>
        </p:txBody>
      </p:sp>
    </p:spTree>
    <p:extLst>
      <p:ext uri="{BB962C8B-B14F-4D97-AF65-F5344CB8AC3E}">
        <p14:creationId xmlns:p14="http://schemas.microsoft.com/office/powerpoint/2010/main" val="3633958587"/>
      </p:ext>
    </p:extLst>
  </p:cSld>
  <p:clrMapOvr>
    <a:masterClrMapping/>
  </p:clrMapOvr>
</p:sld>
</file>

<file path=ppt/slides/slide1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2098" name="Title 3"/>
          <p:cNvSpPr>
            <a:spLocks noGrp="1"/>
          </p:cNvSpPr>
          <p:nvPr>
            <p:ph type="title"/>
          </p:nvPr>
        </p:nvSpPr>
        <p:spPr>
          <a:xfrm>
            <a:off x="457200" y="274638"/>
            <a:ext cx="8229600" cy="6049962"/>
          </a:xfrm>
        </p:spPr>
        <p:txBody>
          <a:bodyPr/>
          <a:lstStyle/>
          <a:p>
            <a:r>
              <a:rPr lang="en-US" smtClean="0"/>
              <a:t>Hamilton’s plan had no chance of passing, but it reflected one man’s opinions about how strong the national government ought to be. </a:t>
            </a:r>
          </a:p>
        </p:txBody>
      </p:sp>
    </p:spTree>
    <p:extLst>
      <p:ext uri="{BB962C8B-B14F-4D97-AF65-F5344CB8AC3E}">
        <p14:creationId xmlns:p14="http://schemas.microsoft.com/office/powerpoint/2010/main" val="2892319274"/>
      </p:ext>
    </p:extLst>
  </p:cSld>
  <p:clrMapOvr>
    <a:masterClrMapping/>
  </p:clrMapOvr>
</p:sld>
</file>

<file path=ppt/slides/slide1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22" name="Title 2"/>
          <p:cNvSpPr>
            <a:spLocks noGrp="1"/>
          </p:cNvSpPr>
          <p:nvPr>
            <p:ph type="title"/>
          </p:nvPr>
        </p:nvSpPr>
        <p:spPr/>
        <p:txBody>
          <a:bodyPr/>
          <a:lstStyle/>
          <a:p>
            <a:pPr eaLnBrk="1" hangingPunct="1"/>
            <a:r>
              <a:rPr lang="en-US" smtClean="0">
                <a:hlinkClick r:id="rId2"/>
              </a:rPr>
              <a:t>The Virginia Plan</a:t>
            </a:r>
            <a:endParaRPr lang="en-US" smtClean="0"/>
          </a:p>
        </p:txBody>
      </p:sp>
      <p:sp>
        <p:nvSpPr>
          <p:cNvPr id="133123" name="Content Placeholder 3"/>
          <p:cNvSpPr>
            <a:spLocks noGrp="1"/>
          </p:cNvSpPr>
          <p:nvPr>
            <p:ph idx="1"/>
          </p:nvPr>
        </p:nvSpPr>
        <p:spPr/>
        <p:txBody>
          <a:bodyPr/>
          <a:lstStyle/>
          <a:p>
            <a:pPr eaLnBrk="1" hangingPunct="1">
              <a:buFont typeface="Arial" charset="0"/>
              <a:buNone/>
            </a:pPr>
            <a:r>
              <a:rPr lang="en-US" smtClean="0"/>
              <a:t>- A bicameral legislature (two houses)</a:t>
            </a:r>
            <a:br>
              <a:rPr lang="en-US" smtClean="0"/>
            </a:br>
            <a:r>
              <a:rPr lang="en-US" smtClean="0"/>
              <a:t>- Both house's membership determined proportionately</a:t>
            </a:r>
            <a:br>
              <a:rPr lang="en-US" smtClean="0"/>
            </a:br>
            <a:r>
              <a:rPr lang="en-US" smtClean="0"/>
              <a:t>- The lower house was elected by the people</a:t>
            </a:r>
            <a:br>
              <a:rPr lang="en-US" smtClean="0"/>
            </a:br>
            <a:r>
              <a:rPr lang="en-US" smtClean="0"/>
              <a:t>- The upper house was elected by the lower house</a:t>
            </a:r>
            <a:br>
              <a:rPr lang="en-US" smtClean="0"/>
            </a:br>
            <a:r>
              <a:rPr lang="en-US" smtClean="0"/>
              <a:t>- The legislature was very powerful</a:t>
            </a:r>
            <a:br>
              <a:rPr lang="en-US" smtClean="0"/>
            </a:br>
            <a:r>
              <a:rPr lang="en-US" smtClean="0"/>
              <a:t> - National veto power over any state legislation</a:t>
            </a:r>
          </a:p>
        </p:txBody>
      </p:sp>
    </p:spTree>
    <p:extLst>
      <p:ext uri="{BB962C8B-B14F-4D97-AF65-F5344CB8AC3E}">
        <p14:creationId xmlns:p14="http://schemas.microsoft.com/office/powerpoint/2010/main" val="388162000"/>
      </p:ext>
    </p:extLst>
  </p:cSld>
  <p:clrMapOvr>
    <a:masterClrMapping/>
  </p:clrMapOvr>
</p:sld>
</file>

<file path=ppt/slides/slide1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146" name="Title 2"/>
          <p:cNvSpPr>
            <a:spLocks noGrp="1"/>
          </p:cNvSpPr>
          <p:nvPr>
            <p:ph type="title"/>
          </p:nvPr>
        </p:nvSpPr>
        <p:spPr/>
        <p:txBody>
          <a:bodyPr/>
          <a:lstStyle/>
          <a:p>
            <a:pPr eaLnBrk="1" hangingPunct="1"/>
            <a:r>
              <a:rPr lang="en-US" smtClean="0"/>
              <a:t>The Virginia Plan</a:t>
            </a:r>
          </a:p>
        </p:txBody>
      </p:sp>
      <p:sp>
        <p:nvSpPr>
          <p:cNvPr id="134147" name="Content Placeholder 3"/>
          <p:cNvSpPr>
            <a:spLocks noGrp="1"/>
          </p:cNvSpPr>
          <p:nvPr>
            <p:ph idx="1"/>
          </p:nvPr>
        </p:nvSpPr>
        <p:spPr/>
        <p:txBody>
          <a:bodyPr/>
          <a:lstStyle/>
          <a:p>
            <a:pPr eaLnBrk="1" hangingPunct="1">
              <a:buFont typeface="Arial" charset="0"/>
              <a:buNone/>
            </a:pPr>
            <a:r>
              <a:rPr lang="en-US" smtClean="0"/>
              <a:t>- An executive was planned, but would exist to ensure the will of the legislature was carried out, and so was chosen by the legislature</a:t>
            </a:r>
            <a:br>
              <a:rPr lang="en-US" smtClean="0"/>
            </a:br>
            <a:r>
              <a:rPr lang="en-US" smtClean="0"/>
              <a:t>- Formation of a judiciary, with life-terms of service</a:t>
            </a:r>
            <a:br>
              <a:rPr lang="en-US" smtClean="0"/>
            </a:br>
            <a:r>
              <a:rPr lang="en-US" smtClean="0"/>
              <a:t>- The executive and some of the national judiciary would have the power to veto legislation, subject to override</a:t>
            </a:r>
            <a:br>
              <a:rPr lang="en-US" smtClean="0"/>
            </a:br>
            <a:endParaRPr lang="en-US" smtClean="0"/>
          </a:p>
        </p:txBody>
      </p:sp>
    </p:spTree>
    <p:extLst>
      <p:ext uri="{BB962C8B-B14F-4D97-AF65-F5344CB8AC3E}">
        <p14:creationId xmlns:p14="http://schemas.microsoft.com/office/powerpoint/2010/main" val="3072210760"/>
      </p:ext>
    </p:extLst>
  </p:cSld>
  <p:clrMapOvr>
    <a:masterClrMapping/>
  </p:clrMapOvr>
</p:sld>
</file>

<file path=ppt/slides/slide1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5170" name="Title 3"/>
          <p:cNvSpPr>
            <a:spLocks noGrp="1"/>
          </p:cNvSpPr>
          <p:nvPr>
            <p:ph type="title"/>
          </p:nvPr>
        </p:nvSpPr>
        <p:spPr>
          <a:xfrm>
            <a:off x="457200" y="274638"/>
            <a:ext cx="8229600" cy="6126162"/>
          </a:xfrm>
        </p:spPr>
        <p:txBody>
          <a:bodyPr/>
          <a:lstStyle/>
          <a:p>
            <a:r>
              <a:rPr lang="en-US" dirty="0" smtClean="0"/>
              <a:t>This was a more serious proposal. It demonstrated to the other delegates that it was intended that they rewrite the Constitution from scratch. </a:t>
            </a:r>
            <a:br>
              <a:rPr lang="en-US" dirty="0" smtClean="0"/>
            </a:br>
            <a:r>
              <a:rPr lang="en-US" dirty="0" smtClean="0"/>
              <a:t/>
            </a:r>
            <a:br>
              <a:rPr lang="en-US" dirty="0" smtClean="0"/>
            </a:br>
            <a:r>
              <a:rPr lang="en-US" dirty="0" smtClean="0"/>
              <a:t>It also led to the development of the New Jersey Plan as an alternative. </a:t>
            </a:r>
          </a:p>
        </p:txBody>
      </p:sp>
    </p:spTree>
    <p:extLst>
      <p:ext uri="{BB962C8B-B14F-4D97-AF65-F5344CB8AC3E}">
        <p14:creationId xmlns:p14="http://schemas.microsoft.com/office/powerpoint/2010/main" val="599747696"/>
      </p:ext>
    </p:extLst>
  </p:cSld>
  <p:clrMapOvr>
    <a:masterClrMapping/>
  </p:clrMapOvr>
</p:sld>
</file>

<file path=ppt/slides/slide1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194" name="Title 2"/>
          <p:cNvSpPr>
            <a:spLocks noGrp="1"/>
          </p:cNvSpPr>
          <p:nvPr>
            <p:ph type="title"/>
          </p:nvPr>
        </p:nvSpPr>
        <p:spPr/>
        <p:txBody>
          <a:bodyPr/>
          <a:lstStyle/>
          <a:p>
            <a:pPr eaLnBrk="1" hangingPunct="1"/>
            <a:r>
              <a:rPr lang="en-US" smtClean="0">
                <a:hlinkClick r:id="rId2"/>
              </a:rPr>
              <a:t>The New Jersey Plan</a:t>
            </a:r>
            <a:endParaRPr lang="en-US" smtClean="0"/>
          </a:p>
        </p:txBody>
      </p:sp>
      <p:sp>
        <p:nvSpPr>
          <p:cNvPr id="136195" name="Content Placeholder 3"/>
          <p:cNvSpPr>
            <a:spLocks noGrp="1"/>
          </p:cNvSpPr>
          <p:nvPr>
            <p:ph idx="1"/>
          </p:nvPr>
        </p:nvSpPr>
        <p:spPr/>
        <p:txBody>
          <a:bodyPr/>
          <a:lstStyle/>
          <a:p>
            <a:pPr eaLnBrk="1" hangingPunct="1"/>
            <a:r>
              <a:rPr lang="en-US" smtClean="0"/>
              <a:t>- The current Congress was maintained, but granted new powers - for example, the Congress could set taxes and force their collection</a:t>
            </a:r>
            <a:br>
              <a:rPr lang="en-US" smtClean="0"/>
            </a:br>
            <a:r>
              <a:rPr lang="en-US" smtClean="0"/>
              <a:t>- An executive, elected by Congress, was created - the Plan allowed for a multi-person executive</a:t>
            </a:r>
            <a:br>
              <a:rPr lang="en-US" smtClean="0"/>
            </a:br>
            <a:endParaRPr lang="en-US" smtClean="0"/>
          </a:p>
        </p:txBody>
      </p:sp>
    </p:spTree>
    <p:extLst>
      <p:ext uri="{BB962C8B-B14F-4D97-AF65-F5344CB8AC3E}">
        <p14:creationId xmlns:p14="http://schemas.microsoft.com/office/powerpoint/2010/main" val="2532950749"/>
      </p:ext>
    </p:extLst>
  </p:cSld>
  <p:clrMapOvr>
    <a:masterClrMapping/>
  </p:clrMapOvr>
</p:sld>
</file>

<file path=ppt/slides/slide1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7218" name="Title 2"/>
          <p:cNvSpPr>
            <a:spLocks noGrp="1"/>
          </p:cNvSpPr>
          <p:nvPr>
            <p:ph type="title"/>
          </p:nvPr>
        </p:nvSpPr>
        <p:spPr/>
        <p:txBody>
          <a:bodyPr/>
          <a:lstStyle/>
          <a:p>
            <a:pPr eaLnBrk="1" hangingPunct="1"/>
            <a:r>
              <a:rPr lang="en-US" smtClean="0"/>
              <a:t>The New Jersey Plan</a:t>
            </a:r>
          </a:p>
        </p:txBody>
      </p:sp>
      <p:sp>
        <p:nvSpPr>
          <p:cNvPr id="137219" name="Content Placeholder 3"/>
          <p:cNvSpPr>
            <a:spLocks noGrp="1"/>
          </p:cNvSpPr>
          <p:nvPr>
            <p:ph idx="1"/>
          </p:nvPr>
        </p:nvSpPr>
        <p:spPr/>
        <p:txBody>
          <a:bodyPr/>
          <a:lstStyle/>
          <a:p>
            <a:pPr eaLnBrk="1" hangingPunct="1">
              <a:buFontTx/>
              <a:buChar char="-"/>
            </a:pPr>
            <a:r>
              <a:rPr lang="en-US" smtClean="0"/>
              <a:t>The executives served a single term and were subject to recall based on the request of state governors</a:t>
            </a:r>
          </a:p>
          <a:p>
            <a:pPr eaLnBrk="1" hangingPunct="1">
              <a:buFontTx/>
              <a:buChar char="-"/>
            </a:pPr>
            <a:r>
              <a:rPr lang="en-US" smtClean="0"/>
              <a:t>A judiciary appointed by the executives, with life-terms of service</a:t>
            </a:r>
          </a:p>
          <a:p>
            <a:pPr eaLnBrk="1" hangingPunct="1">
              <a:buFontTx/>
              <a:buChar char="-"/>
            </a:pPr>
            <a:r>
              <a:rPr lang="en-US" smtClean="0"/>
              <a:t>Laws set by the Congress took precedence over state law</a:t>
            </a:r>
          </a:p>
        </p:txBody>
      </p:sp>
    </p:spTree>
    <p:extLst>
      <p:ext uri="{BB962C8B-B14F-4D97-AF65-F5344CB8AC3E}">
        <p14:creationId xmlns:p14="http://schemas.microsoft.com/office/powerpoint/2010/main" val="99055669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a:xfrm>
            <a:off x="457200" y="274638"/>
            <a:ext cx="8229600" cy="6049962"/>
          </a:xfrm>
        </p:spPr>
        <p:txBody>
          <a:bodyPr/>
          <a:lstStyle/>
          <a:p>
            <a:r>
              <a:rPr lang="en-US" dirty="0" smtClean="0">
                <a:hlinkClick r:id="rId2"/>
              </a:rPr>
              <a:t>Separated Powers</a:t>
            </a:r>
            <a:r>
              <a:rPr lang="en-US" dirty="0" smtClean="0"/>
              <a:t> – </a:t>
            </a:r>
            <a:r>
              <a:rPr lang="en-US" dirty="0" smtClean="0"/>
              <a:t>The </a:t>
            </a:r>
            <a:r>
              <a:rPr lang="en-US" dirty="0" smtClean="0"/>
              <a:t>division of governmental power into three components (legislative, executive and judicial) and the vesting of those powers in three separate institutions. The separation is then reinforced with a system of </a:t>
            </a:r>
            <a:r>
              <a:rPr lang="en-US" dirty="0" smtClean="0">
                <a:hlinkClick r:id="rId3"/>
              </a:rPr>
              <a:t>checks and balances</a:t>
            </a:r>
            <a:r>
              <a:rPr lang="en-US" dirty="0" smtClean="0"/>
              <a:t>.</a:t>
            </a:r>
          </a:p>
        </p:txBody>
      </p:sp>
    </p:spTree>
  </p:cSld>
  <p:clrMapOvr>
    <a:masterClrMapping/>
  </p:clrMapOvr>
</p:sld>
</file>

<file path=ppt/slides/slide1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8242" name="Title 1"/>
          <p:cNvSpPr>
            <a:spLocks noGrp="1"/>
          </p:cNvSpPr>
          <p:nvPr>
            <p:ph type="title"/>
          </p:nvPr>
        </p:nvSpPr>
        <p:spPr>
          <a:xfrm>
            <a:off x="457200" y="274638"/>
            <a:ext cx="8229600" cy="6049962"/>
          </a:xfrm>
        </p:spPr>
        <p:txBody>
          <a:bodyPr/>
          <a:lstStyle/>
          <a:p>
            <a:r>
              <a:rPr lang="en-US" smtClean="0"/>
              <a:t>A series of compromises were necessary to ensure acceptance of the document by a majority of the delegates.</a:t>
            </a:r>
          </a:p>
        </p:txBody>
      </p:sp>
    </p:spTree>
    <p:extLst>
      <p:ext uri="{BB962C8B-B14F-4D97-AF65-F5344CB8AC3E}">
        <p14:creationId xmlns:p14="http://schemas.microsoft.com/office/powerpoint/2010/main" val="3114861560"/>
      </p:ext>
    </p:extLst>
  </p:cSld>
  <p:clrMapOvr>
    <a:masterClrMapping/>
  </p:clrMapOvr>
</p:sld>
</file>

<file path=ppt/slides/slide1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9266" name="Title 1"/>
          <p:cNvSpPr>
            <a:spLocks noGrp="1"/>
          </p:cNvSpPr>
          <p:nvPr>
            <p:ph type="title"/>
          </p:nvPr>
        </p:nvSpPr>
        <p:spPr>
          <a:xfrm>
            <a:off x="457200" y="274638"/>
            <a:ext cx="8229600" cy="6049962"/>
          </a:xfrm>
        </p:spPr>
        <p:txBody>
          <a:bodyPr/>
          <a:lstStyle/>
          <a:p>
            <a:pPr eaLnBrk="1" hangingPunct="1"/>
            <a:r>
              <a:rPr lang="en-US" smtClean="0"/>
              <a:t>A Key Dispute:</a:t>
            </a:r>
            <a:br>
              <a:rPr lang="en-US" smtClean="0"/>
            </a:br>
            <a:r>
              <a:rPr lang="en-US" smtClean="0"/>
              <a:t/>
            </a:r>
            <a:br>
              <a:rPr lang="en-US" smtClean="0"/>
            </a:br>
            <a:r>
              <a:rPr lang="en-US" smtClean="0"/>
              <a:t>What was represented in the national government?</a:t>
            </a:r>
            <a:br>
              <a:rPr lang="en-US" smtClean="0"/>
            </a:br>
            <a:r>
              <a:rPr lang="en-US" smtClean="0"/>
              <a:t/>
            </a:r>
            <a:br>
              <a:rPr lang="en-US" smtClean="0"/>
            </a:br>
            <a:r>
              <a:rPr lang="en-US" smtClean="0"/>
              <a:t>The people or the states?</a:t>
            </a:r>
            <a:br>
              <a:rPr lang="en-US" smtClean="0"/>
            </a:br>
            <a:r>
              <a:rPr lang="en-US" smtClean="0"/>
              <a:t/>
            </a:r>
            <a:br>
              <a:rPr lang="en-US" smtClean="0"/>
            </a:br>
            <a:r>
              <a:rPr lang="en-US" smtClean="0"/>
              <a:t>Would the solution benefit the larger or smaller states?</a:t>
            </a:r>
          </a:p>
        </p:txBody>
      </p:sp>
    </p:spTree>
    <p:extLst>
      <p:ext uri="{BB962C8B-B14F-4D97-AF65-F5344CB8AC3E}">
        <p14:creationId xmlns:p14="http://schemas.microsoft.com/office/powerpoint/2010/main" val="2426340603"/>
      </p:ext>
    </p:extLst>
  </p:cSld>
  <p:clrMapOvr>
    <a:masterClrMapping/>
  </p:clrMapOvr>
</p:sld>
</file>

<file path=ppt/slides/slide1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0290" name="Title 1"/>
          <p:cNvSpPr>
            <a:spLocks noGrp="1"/>
          </p:cNvSpPr>
          <p:nvPr>
            <p:ph type="title"/>
          </p:nvPr>
        </p:nvSpPr>
        <p:spPr>
          <a:xfrm>
            <a:off x="457200" y="274638"/>
            <a:ext cx="8229600" cy="5973762"/>
          </a:xfrm>
        </p:spPr>
        <p:txBody>
          <a:bodyPr/>
          <a:lstStyle/>
          <a:p>
            <a:r>
              <a:rPr lang="en-US" sz="4000" dirty="0" smtClean="0"/>
              <a:t>Proponents of a stronger national government wanted it to be based directly on the people (“We The People”) and by-pass the states. </a:t>
            </a:r>
            <a:br>
              <a:rPr lang="en-US" sz="4000" dirty="0" smtClean="0"/>
            </a:br>
            <a:r>
              <a:rPr lang="en-US" sz="4000" dirty="0" smtClean="0"/>
              <a:t/>
            </a:r>
            <a:br>
              <a:rPr lang="en-US" sz="4000" dirty="0" smtClean="0"/>
            </a:br>
            <a:r>
              <a:rPr lang="en-US" sz="4000" dirty="0" smtClean="0"/>
              <a:t>The Articles of Confederation was based on the states, not the people. This made the national government weaker then the state governments.</a:t>
            </a:r>
          </a:p>
        </p:txBody>
      </p:sp>
    </p:spTree>
    <p:extLst>
      <p:ext uri="{BB962C8B-B14F-4D97-AF65-F5344CB8AC3E}">
        <p14:creationId xmlns:p14="http://schemas.microsoft.com/office/powerpoint/2010/main" val="3226513604"/>
      </p:ext>
    </p:extLst>
  </p:cSld>
  <p:clrMapOvr>
    <a:masterClrMapping/>
  </p:clrMapOvr>
</p:sld>
</file>

<file path=ppt/slides/slide1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1314" name="Title 1"/>
          <p:cNvSpPr>
            <a:spLocks noGrp="1"/>
          </p:cNvSpPr>
          <p:nvPr>
            <p:ph type="title"/>
          </p:nvPr>
        </p:nvSpPr>
        <p:spPr>
          <a:xfrm>
            <a:off x="457200" y="274638"/>
            <a:ext cx="8229600" cy="6126162"/>
          </a:xfrm>
        </p:spPr>
        <p:txBody>
          <a:bodyPr/>
          <a:lstStyle/>
          <a:p>
            <a:r>
              <a:rPr lang="en-US" smtClean="0"/>
              <a:t>This would be solved in the </a:t>
            </a:r>
            <a:r>
              <a:rPr lang="en-US" smtClean="0">
                <a:hlinkClick r:id="rId2"/>
              </a:rPr>
              <a:t>Connecticut</a:t>
            </a:r>
            <a:r>
              <a:rPr lang="en-US" smtClean="0"/>
              <a:t>, or </a:t>
            </a:r>
            <a:r>
              <a:rPr lang="en-US" smtClean="0">
                <a:hlinkClick r:id="rId3"/>
              </a:rPr>
              <a:t>Great Compromise</a:t>
            </a:r>
            <a:r>
              <a:rPr lang="en-US" smtClean="0"/>
              <a:t>.  </a:t>
            </a:r>
          </a:p>
        </p:txBody>
      </p:sp>
    </p:spTree>
    <p:extLst>
      <p:ext uri="{BB962C8B-B14F-4D97-AF65-F5344CB8AC3E}">
        <p14:creationId xmlns:p14="http://schemas.microsoft.com/office/powerpoint/2010/main" val="1834422515"/>
      </p:ext>
    </p:extLst>
  </p:cSld>
  <p:clrMapOvr>
    <a:masterClrMapping/>
  </p:clrMapOvr>
</p:sld>
</file>

<file path=ppt/slides/slide1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2338" name="Title 1"/>
          <p:cNvSpPr>
            <a:spLocks noGrp="1"/>
          </p:cNvSpPr>
          <p:nvPr>
            <p:ph type="title"/>
          </p:nvPr>
        </p:nvSpPr>
        <p:spPr>
          <a:xfrm>
            <a:off x="457200" y="274638"/>
            <a:ext cx="8229600" cy="6049962"/>
          </a:xfrm>
        </p:spPr>
        <p:txBody>
          <a:bodyPr/>
          <a:lstStyle/>
          <a:p>
            <a:pPr eaLnBrk="1" hangingPunct="1"/>
            <a:r>
              <a:rPr lang="en-US" smtClean="0"/>
              <a:t>The Great Compromise would essentially decide that both the people and the states are represented in the national government. </a:t>
            </a:r>
            <a:br>
              <a:rPr lang="en-US" smtClean="0"/>
            </a:br>
            <a:r>
              <a:rPr lang="en-US" smtClean="0"/>
              <a:t/>
            </a:r>
            <a:br>
              <a:rPr lang="en-US" smtClean="0"/>
            </a:br>
            <a:r>
              <a:rPr lang="en-US" smtClean="0"/>
              <a:t>The people in the House of Representatives and the states in the Senate. </a:t>
            </a:r>
          </a:p>
        </p:txBody>
      </p:sp>
    </p:spTree>
    <p:extLst>
      <p:ext uri="{BB962C8B-B14F-4D97-AF65-F5344CB8AC3E}">
        <p14:creationId xmlns:p14="http://schemas.microsoft.com/office/powerpoint/2010/main" val="2370802268"/>
      </p:ext>
    </p:extLst>
  </p:cSld>
  <p:clrMapOvr>
    <a:masterClrMapping/>
  </p:clrMapOvr>
</p:sld>
</file>

<file path=ppt/slides/slide1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62" name="Title 1"/>
          <p:cNvSpPr>
            <a:spLocks noGrp="1"/>
          </p:cNvSpPr>
          <p:nvPr>
            <p:ph type="title"/>
          </p:nvPr>
        </p:nvSpPr>
        <p:spPr>
          <a:xfrm>
            <a:off x="457200" y="274638"/>
            <a:ext cx="8229600" cy="6049962"/>
          </a:xfrm>
        </p:spPr>
        <p:txBody>
          <a:bodyPr/>
          <a:lstStyle/>
          <a:p>
            <a:r>
              <a:rPr lang="en-US" smtClean="0"/>
              <a:t>This is why the document starts with the phrase “We the People.”</a:t>
            </a:r>
          </a:p>
        </p:txBody>
      </p:sp>
    </p:spTree>
    <p:extLst>
      <p:ext uri="{BB962C8B-B14F-4D97-AF65-F5344CB8AC3E}">
        <p14:creationId xmlns:p14="http://schemas.microsoft.com/office/powerpoint/2010/main" val="399716753"/>
      </p:ext>
    </p:extLst>
  </p:cSld>
  <p:clrMapOvr>
    <a:masterClrMapping/>
  </p:clrMapOvr>
</p:sld>
</file>

<file path=ppt/slides/slide1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4386" name="Title 1"/>
          <p:cNvSpPr>
            <a:spLocks noGrp="1"/>
          </p:cNvSpPr>
          <p:nvPr>
            <p:ph type="title"/>
          </p:nvPr>
        </p:nvSpPr>
        <p:spPr>
          <a:xfrm>
            <a:off x="457200" y="274638"/>
            <a:ext cx="8229600" cy="5973762"/>
          </a:xfrm>
        </p:spPr>
        <p:txBody>
          <a:bodyPr/>
          <a:lstStyle/>
          <a:p>
            <a:r>
              <a:rPr lang="en-US" smtClean="0"/>
              <a:t>Other disputes involved slavery and the need for additional, clear, limitations on governmental power.</a:t>
            </a:r>
          </a:p>
        </p:txBody>
      </p:sp>
    </p:spTree>
    <p:extLst>
      <p:ext uri="{BB962C8B-B14F-4D97-AF65-F5344CB8AC3E}">
        <p14:creationId xmlns:p14="http://schemas.microsoft.com/office/powerpoint/2010/main" val="1684524866"/>
      </p:ext>
    </p:extLst>
  </p:cSld>
  <p:clrMapOvr>
    <a:masterClrMapping/>
  </p:clrMapOvr>
</p:sld>
</file>

<file path=ppt/slides/slide1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5410" name="Title 1"/>
          <p:cNvSpPr>
            <a:spLocks noGrp="1"/>
          </p:cNvSpPr>
          <p:nvPr>
            <p:ph type="title"/>
          </p:nvPr>
        </p:nvSpPr>
        <p:spPr>
          <a:xfrm>
            <a:off x="457200" y="274638"/>
            <a:ext cx="8229600" cy="5973762"/>
          </a:xfrm>
        </p:spPr>
        <p:txBody>
          <a:bodyPr/>
          <a:lstStyle/>
          <a:p>
            <a:r>
              <a:rPr lang="en-US" smtClean="0">
                <a:hlinkClick r:id="rId2"/>
              </a:rPr>
              <a:t>The 3/5ths Compromise</a:t>
            </a:r>
            <a:r>
              <a:rPr lang="en-US" smtClean="0"/>
              <a:t/>
            </a:r>
            <a:br>
              <a:rPr lang="en-US" smtClean="0"/>
            </a:br>
            <a:r>
              <a:rPr lang="en-US" smtClean="0"/>
              <a:t/>
            </a:r>
            <a:br>
              <a:rPr lang="en-US" smtClean="0"/>
            </a:br>
            <a:r>
              <a:rPr lang="en-US" smtClean="0"/>
              <a:t>Slaves states would not join the union if slavery was not recognized. Slavery is accepted, though not directly referred to. It is indirectly referred to in three places in the Constitution.</a:t>
            </a:r>
          </a:p>
        </p:txBody>
      </p:sp>
    </p:spTree>
    <p:extLst>
      <p:ext uri="{BB962C8B-B14F-4D97-AF65-F5344CB8AC3E}">
        <p14:creationId xmlns:p14="http://schemas.microsoft.com/office/powerpoint/2010/main" val="476980194"/>
      </p:ext>
    </p:extLst>
  </p:cSld>
  <p:clrMapOvr>
    <a:masterClrMapping/>
  </p:clrMapOvr>
</p:sld>
</file>

<file path=ppt/slides/slide1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6434" name="Title 1"/>
          <p:cNvSpPr>
            <a:spLocks noGrp="1"/>
          </p:cNvSpPr>
          <p:nvPr>
            <p:ph type="title"/>
          </p:nvPr>
        </p:nvSpPr>
        <p:spPr>
          <a:xfrm>
            <a:off x="457200" y="274638"/>
            <a:ext cx="8229600" cy="5973762"/>
          </a:xfrm>
        </p:spPr>
        <p:txBody>
          <a:bodyPr/>
          <a:lstStyle/>
          <a:p>
            <a:r>
              <a:rPr lang="en-US" smtClean="0"/>
              <a:t>A later compromise would involve the agreement to add a </a:t>
            </a:r>
            <a:r>
              <a:rPr lang="en-US" smtClean="0">
                <a:hlinkClick r:id="rId2"/>
              </a:rPr>
              <a:t>Bill of Rights</a:t>
            </a:r>
            <a:r>
              <a:rPr lang="en-US" smtClean="0"/>
              <a:t> to the document clarifying substantive and procedural limits on the powers of the national government. </a:t>
            </a:r>
          </a:p>
        </p:txBody>
      </p:sp>
    </p:spTree>
    <p:extLst>
      <p:ext uri="{BB962C8B-B14F-4D97-AF65-F5344CB8AC3E}">
        <p14:creationId xmlns:p14="http://schemas.microsoft.com/office/powerpoint/2010/main" val="1353997917"/>
      </p:ext>
    </p:extLst>
  </p:cSld>
  <p:clrMapOvr>
    <a:masterClrMapping/>
  </p:clrMapOvr>
</p:sld>
</file>

<file path=ppt/slides/slide1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7458" name="Title 1"/>
          <p:cNvSpPr>
            <a:spLocks noGrp="1"/>
          </p:cNvSpPr>
          <p:nvPr>
            <p:ph type="title"/>
          </p:nvPr>
        </p:nvSpPr>
        <p:spPr>
          <a:xfrm>
            <a:off x="457200" y="274638"/>
            <a:ext cx="8229600" cy="6126162"/>
          </a:xfrm>
        </p:spPr>
        <p:txBody>
          <a:bodyPr/>
          <a:lstStyle/>
          <a:p>
            <a:r>
              <a:rPr lang="en-US" smtClean="0"/>
              <a:t>Only 39 of the 55 delegates that attended the convention would sign it.</a:t>
            </a:r>
            <a:br>
              <a:rPr lang="en-US" smtClean="0"/>
            </a:br>
            <a:r>
              <a:rPr lang="en-US" smtClean="0"/>
              <a:t/>
            </a:r>
            <a:br>
              <a:rPr lang="en-US" smtClean="0"/>
            </a:br>
            <a:r>
              <a:rPr lang="en-US" smtClean="0">
                <a:hlinkClick r:id="rId2"/>
              </a:rPr>
              <a:t>See a full list here</a:t>
            </a:r>
            <a:r>
              <a:rPr lang="en-US" smtClean="0"/>
              <a:t>.</a:t>
            </a:r>
          </a:p>
        </p:txBody>
      </p:sp>
    </p:spTree>
    <p:extLst>
      <p:ext uri="{BB962C8B-B14F-4D97-AF65-F5344CB8AC3E}">
        <p14:creationId xmlns:p14="http://schemas.microsoft.com/office/powerpoint/2010/main" val="346955398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a:xfrm>
            <a:off x="457200" y="274638"/>
            <a:ext cx="8229600" cy="6049962"/>
          </a:xfrm>
        </p:spPr>
        <p:txBody>
          <a:bodyPr/>
          <a:lstStyle/>
          <a:p>
            <a:r>
              <a:rPr lang="en-US" dirty="0" smtClean="0">
                <a:hlinkClick r:id="rId2"/>
              </a:rPr>
              <a:t>Federalism</a:t>
            </a:r>
            <a:r>
              <a:rPr lang="en-US" dirty="0" smtClean="0"/>
              <a:t> – </a:t>
            </a:r>
            <a:r>
              <a:rPr lang="en-US" dirty="0" smtClean="0"/>
              <a:t>The </a:t>
            </a:r>
            <a:r>
              <a:rPr lang="en-US" dirty="0" smtClean="0"/>
              <a:t>division of sovereignty into national and state components as well as the division of functions to those levels, including the local level.</a:t>
            </a:r>
          </a:p>
        </p:txBody>
      </p:sp>
    </p:spTree>
  </p:cSld>
  <p:clrMapOvr>
    <a:masterClrMapping/>
  </p:clrMapOvr>
</p:sld>
</file>

<file path=ppt/slides/slide1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8482" name="Title 1"/>
          <p:cNvSpPr>
            <a:spLocks noGrp="1"/>
          </p:cNvSpPr>
          <p:nvPr>
            <p:ph type="title"/>
          </p:nvPr>
        </p:nvSpPr>
        <p:spPr>
          <a:xfrm>
            <a:off x="457200" y="274638"/>
            <a:ext cx="8229600" cy="6049962"/>
          </a:xfrm>
        </p:spPr>
        <p:txBody>
          <a:bodyPr/>
          <a:lstStyle/>
          <a:p>
            <a:r>
              <a:rPr lang="en-US" smtClean="0"/>
              <a:t/>
            </a:r>
            <a:br>
              <a:rPr lang="en-US" smtClean="0"/>
            </a:br>
            <a:r>
              <a:rPr lang="en-US" smtClean="0"/>
              <a:t/>
            </a:r>
            <a:br>
              <a:rPr lang="en-US" smtClean="0"/>
            </a:br>
            <a:r>
              <a:rPr lang="en-US" smtClean="0"/>
              <a:t>Not signing the document:</a:t>
            </a:r>
            <a:br>
              <a:rPr lang="en-US" smtClean="0"/>
            </a:br>
            <a:r>
              <a:rPr lang="en-US" smtClean="0"/>
              <a:t/>
            </a:r>
            <a:br>
              <a:rPr lang="en-US" smtClean="0"/>
            </a:br>
            <a:r>
              <a:rPr lang="en-US" smtClean="0">
                <a:hlinkClick r:id="rId2"/>
              </a:rPr>
              <a:t>Edmund Randolph</a:t>
            </a:r>
            <a:r>
              <a:rPr lang="en-US" smtClean="0"/>
              <a:t/>
            </a:r>
            <a:br>
              <a:rPr lang="en-US" smtClean="0"/>
            </a:br>
            <a:r>
              <a:rPr lang="en-US" smtClean="0">
                <a:hlinkClick r:id="rId3"/>
              </a:rPr>
              <a:t>Elbridge Gerry</a:t>
            </a:r>
            <a:r>
              <a:rPr lang="en-US" smtClean="0"/>
              <a:t/>
            </a:r>
            <a:br>
              <a:rPr lang="en-US" smtClean="0"/>
            </a:br>
            <a:r>
              <a:rPr lang="en-US" smtClean="0">
                <a:hlinkClick r:id="rId4"/>
              </a:rPr>
              <a:t>George Mason </a:t>
            </a:r>
            <a:r>
              <a:rPr lang="en-US" smtClean="0"/>
              <a:t/>
            </a:r>
            <a:br>
              <a:rPr lang="en-US" smtClean="0"/>
            </a:br>
            <a:r>
              <a:rPr lang="en-US" smtClean="0"/>
              <a:t/>
            </a:r>
            <a:br>
              <a:rPr lang="en-US" smtClean="0"/>
            </a:br>
            <a:endParaRPr lang="en-US" smtClean="0"/>
          </a:p>
        </p:txBody>
      </p:sp>
    </p:spTree>
    <p:extLst>
      <p:ext uri="{BB962C8B-B14F-4D97-AF65-F5344CB8AC3E}">
        <p14:creationId xmlns:p14="http://schemas.microsoft.com/office/powerpoint/2010/main" val="496847233"/>
      </p:ext>
    </p:extLst>
  </p:cSld>
  <p:clrMapOvr>
    <a:masterClrMapping/>
  </p:clrMapOvr>
</p:sld>
</file>

<file path=ppt/slides/slide1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9506" name="Title 1"/>
          <p:cNvSpPr>
            <a:spLocks noGrp="1"/>
          </p:cNvSpPr>
          <p:nvPr>
            <p:ph type="title"/>
          </p:nvPr>
        </p:nvSpPr>
        <p:spPr>
          <a:xfrm>
            <a:off x="457200" y="274638"/>
            <a:ext cx="8229600" cy="6126162"/>
          </a:xfrm>
        </p:spPr>
        <p:txBody>
          <a:bodyPr/>
          <a:lstStyle/>
          <a:p>
            <a:r>
              <a:rPr lang="en-US" smtClean="0">
                <a:hlinkClick r:id="rId2"/>
              </a:rPr>
              <a:t>Click here </a:t>
            </a:r>
            <a:r>
              <a:rPr lang="en-US" smtClean="0"/>
              <a:t>for principle differences between the two documents.</a:t>
            </a:r>
          </a:p>
        </p:txBody>
      </p:sp>
    </p:spTree>
    <p:extLst>
      <p:ext uri="{BB962C8B-B14F-4D97-AF65-F5344CB8AC3E}">
        <p14:creationId xmlns:p14="http://schemas.microsoft.com/office/powerpoint/2010/main" val="2112290827"/>
      </p:ext>
    </p:extLst>
  </p:cSld>
  <p:clrMapOvr>
    <a:masterClrMapping/>
  </p:clrMapOvr>
</p:sld>
</file>

<file path=ppt/slides/slide1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0530" name="Title 1"/>
          <p:cNvSpPr>
            <a:spLocks noGrp="1"/>
          </p:cNvSpPr>
          <p:nvPr>
            <p:ph type="title"/>
          </p:nvPr>
        </p:nvSpPr>
        <p:spPr>
          <a:xfrm>
            <a:off x="457200" y="274638"/>
            <a:ext cx="8229600" cy="6049962"/>
          </a:xfrm>
        </p:spPr>
        <p:txBody>
          <a:bodyPr/>
          <a:lstStyle/>
          <a:p>
            <a:r>
              <a:rPr lang="en-US" dirty="0" smtClean="0"/>
              <a:t>A quick review of the major components of </a:t>
            </a:r>
            <a:r>
              <a:rPr lang="en-US" dirty="0" smtClean="0"/>
              <a:t>the document.</a:t>
            </a:r>
          </a:p>
        </p:txBody>
      </p:sp>
    </p:spTree>
    <p:extLst>
      <p:ext uri="{BB962C8B-B14F-4D97-AF65-F5344CB8AC3E}">
        <p14:creationId xmlns:p14="http://schemas.microsoft.com/office/powerpoint/2010/main" val="1696235638"/>
      </p:ext>
    </p:extLst>
  </p:cSld>
  <p:clrMapOvr>
    <a:masterClrMapping/>
  </p:clrMapOvr>
</p:sld>
</file>

<file path=ppt/slides/slide1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Title 1"/>
          <p:cNvSpPr>
            <a:spLocks noGrp="1"/>
          </p:cNvSpPr>
          <p:nvPr>
            <p:ph type="title"/>
          </p:nvPr>
        </p:nvSpPr>
        <p:spPr>
          <a:xfrm>
            <a:off x="457200" y="274638"/>
            <a:ext cx="8229600" cy="6049962"/>
          </a:xfrm>
        </p:spPr>
        <p:txBody>
          <a:bodyPr/>
          <a:lstStyle/>
          <a:p>
            <a:r>
              <a:rPr lang="en-US" smtClean="0">
                <a:hlinkClick r:id="rId2"/>
              </a:rPr>
              <a:t>The United States Constitution</a:t>
            </a:r>
            <a:endParaRPr lang="en-US" smtClean="0"/>
          </a:p>
        </p:txBody>
      </p:sp>
    </p:spTree>
  </p:cSld>
  <p:clrMapOvr>
    <a:masterClrMapping/>
  </p:clrMapOvr>
</p:sld>
</file>

<file path=ppt/slides/slide1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3600" dirty="0" smtClean="0"/>
              <a:t>Just so we know, in </a:t>
            </a:r>
            <a:r>
              <a:rPr lang="en-US" sz="3600" dirty="0" smtClean="0"/>
              <a:t>addition to the Constitution, the United States has a compilation of laws passed by Congress and signed by the president. </a:t>
            </a:r>
            <a:br>
              <a:rPr lang="en-US" sz="3600" dirty="0" smtClean="0"/>
            </a:br>
            <a:r>
              <a:rPr lang="en-US" sz="3600" dirty="0" smtClean="0"/>
              <a:t/>
            </a:r>
            <a:br>
              <a:rPr lang="en-US" sz="3600" dirty="0" smtClean="0"/>
            </a:br>
            <a:r>
              <a:rPr lang="en-US" sz="3600" dirty="0" smtClean="0">
                <a:hlinkClick r:id="rId2"/>
              </a:rPr>
              <a:t>United States Code</a:t>
            </a:r>
            <a:r>
              <a:rPr lang="en-US" sz="3600" dirty="0" smtClean="0"/>
              <a:t/>
            </a:r>
            <a:br>
              <a:rPr lang="en-US" sz="3600" dirty="0" smtClean="0"/>
            </a:br>
            <a:r>
              <a:rPr lang="en-US" sz="3600" dirty="0" smtClean="0"/>
              <a:t>LII – </a:t>
            </a:r>
            <a:r>
              <a:rPr lang="en-US" sz="3600" dirty="0" smtClean="0">
                <a:hlinkClick r:id="rId3"/>
              </a:rPr>
              <a:t>United States Code</a:t>
            </a:r>
            <a:r>
              <a:rPr lang="en-US" sz="3600" dirty="0" smtClean="0"/>
              <a:t/>
            </a:r>
            <a:br>
              <a:rPr lang="en-US" sz="3600" dirty="0" smtClean="0"/>
            </a:br>
            <a:r>
              <a:rPr lang="en-US" sz="3600" dirty="0" smtClean="0"/>
              <a:t>Wikipedia (</a:t>
            </a:r>
            <a:r>
              <a:rPr lang="en-US" sz="3600" dirty="0" smtClean="0">
                <a:hlinkClick r:id="rId4"/>
              </a:rPr>
              <a:t>United States Code</a:t>
            </a:r>
            <a:r>
              <a:rPr lang="en-US" sz="3600" dirty="0" smtClean="0"/>
              <a:t>) </a:t>
            </a:r>
            <a:endParaRPr lang="en-US" sz="3600" dirty="0"/>
          </a:p>
        </p:txBody>
      </p:sp>
    </p:spTree>
    <p:extLst>
      <p:ext uri="{BB962C8B-B14F-4D97-AF65-F5344CB8AC3E}">
        <p14:creationId xmlns:p14="http://schemas.microsoft.com/office/powerpoint/2010/main" val="2462952990"/>
      </p:ext>
    </p:extLst>
  </p:cSld>
  <p:clrMapOvr>
    <a:masterClrMapping/>
  </p:clrMapOvr>
</p:sld>
</file>

<file path=ppt/slides/slide1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1554" name="Title 2"/>
          <p:cNvSpPr>
            <a:spLocks noGrp="1"/>
          </p:cNvSpPr>
          <p:nvPr>
            <p:ph type="title"/>
          </p:nvPr>
        </p:nvSpPr>
        <p:spPr/>
        <p:txBody>
          <a:bodyPr/>
          <a:lstStyle/>
          <a:p>
            <a:pPr eaLnBrk="1" hangingPunct="1"/>
            <a:r>
              <a:rPr lang="en-US" smtClean="0">
                <a:hlinkClick r:id="rId2"/>
              </a:rPr>
              <a:t>The Preamble</a:t>
            </a:r>
            <a:endParaRPr lang="en-US" smtClean="0"/>
          </a:p>
        </p:txBody>
      </p:sp>
      <p:sp>
        <p:nvSpPr>
          <p:cNvPr id="151555" name="Content Placeholder 3"/>
          <p:cNvSpPr>
            <a:spLocks noGrp="1"/>
          </p:cNvSpPr>
          <p:nvPr>
            <p:ph idx="1"/>
          </p:nvPr>
        </p:nvSpPr>
        <p:spPr/>
        <p:txBody>
          <a:bodyPr/>
          <a:lstStyle/>
          <a:p>
            <a:pPr eaLnBrk="1" hangingPunct="1">
              <a:buFont typeface="Arial" charset="0"/>
              <a:buNone/>
            </a:pPr>
            <a:r>
              <a:rPr lang="en-US" i="1" smtClean="0"/>
              <a:t>We the People of the United States, in Order to form a more perfect Union, establish Justice, insure domestic Tranquility, provide for the common defence,</a:t>
            </a:r>
            <a:r>
              <a:rPr lang="en-US" smtClean="0"/>
              <a:t> </a:t>
            </a:r>
            <a:r>
              <a:rPr lang="en-US" i="1" smtClean="0"/>
              <a:t>promote the general Welfare, and secure the Blessings of Liberty to ourselves and our Posterity, do ordain and establish this Constitution for the United States of America.</a:t>
            </a:r>
            <a:endParaRPr lang="en-US" smtClean="0"/>
          </a:p>
        </p:txBody>
      </p:sp>
    </p:spTree>
  </p:cSld>
  <p:clrMapOvr>
    <a:masterClrMapping/>
  </p:clrMapOvr>
</p:sld>
</file>

<file path=ppt/slides/slide1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2578" name="Title 3"/>
          <p:cNvSpPr>
            <a:spLocks noGrp="1"/>
          </p:cNvSpPr>
          <p:nvPr>
            <p:ph type="title"/>
          </p:nvPr>
        </p:nvSpPr>
        <p:spPr>
          <a:xfrm>
            <a:off x="457200" y="274638"/>
            <a:ext cx="8229600" cy="6126162"/>
          </a:xfrm>
        </p:spPr>
        <p:txBody>
          <a:bodyPr/>
          <a:lstStyle/>
          <a:p>
            <a:pPr eaLnBrk="1" hangingPunct="1"/>
            <a:r>
              <a:rPr lang="en-US" dirty="0" smtClean="0"/>
              <a:t>The </a:t>
            </a:r>
            <a:r>
              <a:rPr lang="en-US" dirty="0" smtClean="0"/>
              <a:t>first three articles </a:t>
            </a:r>
            <a:r>
              <a:rPr lang="en-US" dirty="0" smtClean="0"/>
              <a:t>establish the three separate institutions </a:t>
            </a:r>
            <a:br>
              <a:rPr lang="en-US" dirty="0" smtClean="0"/>
            </a:br>
            <a:r>
              <a:rPr lang="en-US" dirty="0" smtClean="0"/>
              <a:t>and delegate certain </a:t>
            </a:r>
            <a:br>
              <a:rPr lang="en-US" dirty="0" smtClean="0"/>
            </a:br>
            <a:r>
              <a:rPr lang="en-US" dirty="0" smtClean="0"/>
              <a:t>powers to Congress. </a:t>
            </a:r>
            <a:br>
              <a:rPr lang="en-US" dirty="0" smtClean="0"/>
            </a:br>
            <a:r>
              <a:rPr lang="en-US" dirty="0" smtClean="0"/>
              <a:t/>
            </a:r>
            <a:br>
              <a:rPr lang="en-US" dirty="0" smtClean="0"/>
            </a:br>
            <a:r>
              <a:rPr lang="en-US" dirty="0" smtClean="0"/>
              <a:t>We cover these on more detail in 2302.</a:t>
            </a:r>
          </a:p>
        </p:txBody>
      </p:sp>
    </p:spTree>
  </p:cSld>
  <p:clrMapOvr>
    <a:masterClrMapping/>
  </p:clrMapOvr>
</p:sld>
</file>

<file path=ppt/slides/slide1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02" name="Title 1"/>
          <p:cNvSpPr>
            <a:spLocks noGrp="1"/>
          </p:cNvSpPr>
          <p:nvPr>
            <p:ph type="title"/>
          </p:nvPr>
        </p:nvSpPr>
        <p:spPr>
          <a:xfrm>
            <a:off x="457200" y="274638"/>
            <a:ext cx="8229600" cy="6049962"/>
          </a:xfrm>
        </p:spPr>
        <p:txBody>
          <a:bodyPr/>
          <a:lstStyle/>
          <a:p>
            <a:pPr eaLnBrk="1" hangingPunct="1"/>
            <a:r>
              <a:rPr lang="en-US" sz="4000" dirty="0" smtClean="0">
                <a:hlinkClick r:id="rId2"/>
              </a:rPr>
              <a:t/>
            </a:r>
            <a:br>
              <a:rPr lang="en-US" sz="4000" dirty="0" smtClean="0">
                <a:hlinkClick r:id="rId2"/>
              </a:rPr>
            </a:br>
            <a:r>
              <a:rPr lang="en-US" sz="4000" dirty="0" smtClean="0"/>
              <a:t/>
            </a:r>
            <a:br>
              <a:rPr lang="en-US" sz="4000" dirty="0" smtClean="0"/>
            </a:br>
            <a:r>
              <a:rPr lang="en-US" sz="4000" dirty="0" smtClean="0">
                <a:hlinkClick r:id="rId3"/>
              </a:rPr>
              <a:t>Article I - Legislative </a:t>
            </a:r>
            <a:r>
              <a:rPr lang="en-US" sz="4000" dirty="0" smtClean="0">
                <a:hlinkClick r:id="rId3"/>
              </a:rPr>
              <a:t>Department</a:t>
            </a:r>
            <a:r>
              <a:rPr lang="en-US" sz="4000" dirty="0" smtClean="0"/>
              <a:t/>
            </a:r>
            <a:br>
              <a:rPr lang="en-US" sz="4000" dirty="0" smtClean="0"/>
            </a:br>
            <a:r>
              <a:rPr lang="en-US" sz="4000" dirty="0" smtClean="0"/>
              <a:t/>
            </a:r>
            <a:br>
              <a:rPr lang="en-US" sz="4000" dirty="0" smtClean="0"/>
            </a:br>
            <a:r>
              <a:rPr lang="en-US" sz="4000" dirty="0" smtClean="0"/>
              <a:t>This section creates the bicameral congress,  and lists the powers of the national government and restricts the powers of the states.   </a:t>
            </a:r>
            <a:r>
              <a:rPr lang="en-US" sz="4000" dirty="0" smtClean="0"/>
              <a:t/>
            </a:r>
            <a:br>
              <a:rPr lang="en-US" sz="4000" dirty="0" smtClean="0"/>
            </a:br>
            <a:r>
              <a:rPr lang="en-US" dirty="0" smtClean="0"/>
              <a:t/>
            </a:r>
            <a:br>
              <a:rPr lang="en-US" dirty="0" smtClean="0"/>
            </a:br>
            <a:endParaRPr lang="en-US" dirty="0" smtClean="0"/>
          </a:p>
        </p:txBody>
      </p:sp>
    </p:spTree>
  </p:cSld>
  <p:clrMapOvr>
    <a:masterClrMapping/>
  </p:clrMapOvr>
</p:sld>
</file>

<file path=ppt/slides/slide1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4626" name="Title 1"/>
          <p:cNvSpPr>
            <a:spLocks noGrp="1"/>
          </p:cNvSpPr>
          <p:nvPr>
            <p:ph type="title"/>
          </p:nvPr>
        </p:nvSpPr>
        <p:spPr>
          <a:xfrm>
            <a:off x="457200" y="274638"/>
            <a:ext cx="8229600" cy="6126162"/>
          </a:xfrm>
        </p:spPr>
        <p:txBody>
          <a:bodyPr/>
          <a:lstStyle/>
          <a:p>
            <a:r>
              <a:rPr lang="en-US" dirty="0" smtClean="0">
                <a:hlinkClick r:id="rId2"/>
              </a:rPr>
              <a:t>Article II - Executive </a:t>
            </a:r>
            <a:r>
              <a:rPr lang="en-US" dirty="0" smtClean="0">
                <a:hlinkClick r:id="rId2"/>
              </a:rPr>
              <a:t>Department</a:t>
            </a:r>
            <a:r>
              <a:rPr lang="en-US" dirty="0" smtClean="0"/>
              <a:t/>
            </a:r>
            <a:br>
              <a:rPr lang="en-US" dirty="0" smtClean="0"/>
            </a:br>
            <a:r>
              <a:rPr lang="en-US" dirty="0" smtClean="0"/>
              <a:t/>
            </a:r>
            <a:br>
              <a:rPr lang="en-US" dirty="0" smtClean="0"/>
            </a:br>
            <a:r>
              <a:rPr lang="en-US" sz="3600" dirty="0" smtClean="0"/>
              <a:t>This establishes the singular executive branch and grants its powers, including the power of commander in chief, which was troublesome to the Anti-Federalists. What guarantees existed that the president would not become dictatorial? </a:t>
            </a:r>
            <a:endParaRPr lang="en-US" sz="3600" dirty="0" smtClean="0"/>
          </a:p>
        </p:txBody>
      </p:sp>
    </p:spTree>
  </p:cSld>
  <p:clrMapOvr>
    <a:masterClrMapping/>
  </p:clrMapOvr>
</p:sld>
</file>

<file path=ppt/slides/slide1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0" name="Title 1"/>
          <p:cNvSpPr>
            <a:spLocks noGrp="1"/>
          </p:cNvSpPr>
          <p:nvPr>
            <p:ph type="title"/>
          </p:nvPr>
        </p:nvSpPr>
        <p:spPr>
          <a:xfrm>
            <a:off x="457200" y="274638"/>
            <a:ext cx="8229600" cy="6049962"/>
          </a:xfrm>
        </p:spPr>
        <p:txBody>
          <a:bodyPr/>
          <a:lstStyle/>
          <a:p>
            <a:r>
              <a:rPr lang="en-US" dirty="0" smtClean="0">
                <a:hlinkClick r:id="rId2"/>
              </a:rPr>
              <a:t>Article III - Judicial </a:t>
            </a:r>
            <a:r>
              <a:rPr lang="en-US" dirty="0" smtClean="0">
                <a:hlinkClick r:id="rId2"/>
              </a:rPr>
              <a:t>Department</a:t>
            </a:r>
            <a:r>
              <a:rPr lang="en-US" dirty="0" smtClean="0"/>
              <a:t/>
            </a:r>
            <a:br>
              <a:rPr lang="en-US" dirty="0" smtClean="0"/>
            </a:br>
            <a:r>
              <a:rPr lang="en-US" dirty="0" smtClean="0"/>
              <a:t/>
            </a:r>
            <a:br>
              <a:rPr lang="en-US" dirty="0" smtClean="0"/>
            </a:br>
            <a:r>
              <a:rPr lang="en-US" sz="4000" dirty="0" smtClean="0"/>
              <a:t>This states that judicial power shall be granted to an appointed court system composed of competent judges </a:t>
            </a:r>
            <a:r>
              <a:rPr lang="en-US" sz="4000" dirty="0" smtClean="0"/>
              <a:t>that are independent from - not subject to the control of - the other two branches. </a:t>
            </a:r>
            <a:r>
              <a:rPr lang="en-US" sz="4000" dirty="0" smtClean="0"/>
              <a:t>It also establishes the jurisdiction of the courts. </a:t>
            </a:r>
            <a:endParaRPr lang="en-US" sz="4000" dirty="0" smtClean="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a:xfrm>
            <a:off x="457200" y="274638"/>
            <a:ext cx="8229600" cy="6049962"/>
          </a:xfrm>
        </p:spPr>
        <p:txBody>
          <a:bodyPr/>
          <a:lstStyle/>
          <a:p>
            <a:r>
              <a:rPr lang="en-US" dirty="0" smtClean="0">
                <a:hlinkClick r:id="rId2"/>
              </a:rPr>
              <a:t>Individual Liberty</a:t>
            </a:r>
            <a:r>
              <a:rPr lang="en-US" dirty="0" smtClean="0"/>
              <a:t> – </a:t>
            </a:r>
            <a:r>
              <a:rPr lang="en-US" dirty="0" smtClean="0"/>
              <a:t>This is a recognition that people have certain rights that </a:t>
            </a:r>
            <a:r>
              <a:rPr lang="en-US" dirty="0" smtClean="0"/>
              <a:t>are beyond the ability of government to limit. C</a:t>
            </a:r>
            <a:r>
              <a:rPr lang="en-US" dirty="0" smtClean="0"/>
              <a:t>ertain </a:t>
            </a:r>
            <a:r>
              <a:rPr lang="en-US" dirty="0" smtClean="0"/>
              <a:t>aspects of human behavior judged to be basic human </a:t>
            </a:r>
            <a:r>
              <a:rPr lang="en-US" dirty="0" smtClean="0"/>
              <a:t>rights and power must be limited in order to secure them. </a:t>
            </a:r>
            <a:endParaRPr lang="en-US" dirty="0" smtClean="0"/>
          </a:p>
        </p:txBody>
      </p:sp>
    </p:spTree>
  </p:cSld>
  <p:clrMapOvr>
    <a:masterClrMapping/>
  </p:clrMapOvr>
</p:sld>
</file>

<file path=ppt/slides/slide1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6674" name="Title 1"/>
          <p:cNvSpPr>
            <a:spLocks noGrp="1"/>
          </p:cNvSpPr>
          <p:nvPr>
            <p:ph type="title"/>
          </p:nvPr>
        </p:nvSpPr>
        <p:spPr>
          <a:xfrm>
            <a:off x="457200" y="274638"/>
            <a:ext cx="8229600" cy="6049962"/>
          </a:xfrm>
        </p:spPr>
        <p:txBody>
          <a:bodyPr/>
          <a:lstStyle/>
          <a:p>
            <a:pPr eaLnBrk="1" hangingPunct="1"/>
            <a:r>
              <a:rPr lang="en-US" dirty="0" smtClean="0">
                <a:hlinkClick r:id="rId2"/>
              </a:rPr>
              <a:t>Article IV - States' Relations</a:t>
            </a:r>
            <a:r>
              <a:rPr lang="en-US" dirty="0" smtClean="0"/>
              <a:t> </a:t>
            </a:r>
            <a:br>
              <a:rPr lang="en-US" dirty="0" smtClean="0"/>
            </a:br>
            <a:r>
              <a:rPr lang="en-US" dirty="0" smtClean="0"/>
              <a:t/>
            </a:r>
            <a:br>
              <a:rPr lang="en-US" dirty="0" smtClean="0"/>
            </a:br>
            <a:r>
              <a:rPr lang="en-US" dirty="0" smtClean="0"/>
              <a:t>This establishes the relationship between the states, and contains the Full </a:t>
            </a:r>
            <a:r>
              <a:rPr lang="en-US" dirty="0" smtClean="0"/>
              <a:t>Faith and </a:t>
            </a:r>
            <a:r>
              <a:rPr lang="en-US" dirty="0" smtClean="0"/>
              <a:t>Credit and Privileges </a:t>
            </a:r>
            <a:r>
              <a:rPr lang="en-US" dirty="0" smtClean="0"/>
              <a:t>and </a:t>
            </a:r>
            <a:r>
              <a:rPr lang="en-US" dirty="0" smtClean="0"/>
              <a:t>Immunities clauses.</a:t>
            </a:r>
            <a:endParaRPr lang="en-US" dirty="0" smtClean="0"/>
          </a:p>
        </p:txBody>
      </p:sp>
    </p:spTree>
  </p:cSld>
  <p:clrMapOvr>
    <a:masterClrMapping/>
  </p:clrMapOvr>
</p:sld>
</file>

<file path=ppt/slides/slide1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a:hlinkClick r:id="rId2"/>
              </a:rPr>
              <a:t>Full Faith and </a:t>
            </a:r>
            <a:r>
              <a:rPr lang="en-US" dirty="0" smtClean="0">
                <a:hlinkClick r:id="rId2"/>
              </a:rPr>
              <a:t>Credit</a:t>
            </a:r>
            <a:r>
              <a:rPr lang="en-US" dirty="0" smtClean="0"/>
              <a:t/>
            </a:r>
            <a:br>
              <a:rPr lang="en-US" dirty="0" smtClean="0"/>
            </a:br>
            <a:r>
              <a:rPr lang="en-US" dirty="0" smtClean="0"/>
              <a:t/>
            </a:r>
            <a:br>
              <a:rPr lang="en-US" dirty="0" smtClean="0"/>
            </a:br>
            <a:r>
              <a:rPr lang="en-US" dirty="0"/>
              <a:t>States have the duty to respect the "public acts, records, and judicial proceedings" of other states.</a:t>
            </a:r>
            <a:br>
              <a:rPr lang="en-US" dirty="0"/>
            </a:br>
            <a:endParaRPr lang="en-US" dirty="0"/>
          </a:p>
        </p:txBody>
      </p:sp>
    </p:spTree>
    <p:extLst>
      <p:ext uri="{BB962C8B-B14F-4D97-AF65-F5344CB8AC3E}">
        <p14:creationId xmlns:p14="http://schemas.microsoft.com/office/powerpoint/2010/main" val="1806404498"/>
      </p:ext>
    </p:extLst>
  </p:cSld>
  <p:clrMapOvr>
    <a:masterClrMapping/>
  </p:clrMapOvr>
</p:sld>
</file>

<file path=ppt/slides/slide1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4000" dirty="0">
                <a:hlinkClick r:id="rId2"/>
              </a:rPr>
              <a:t>Privileges and </a:t>
            </a:r>
            <a:r>
              <a:rPr lang="en-US" sz="4000" dirty="0" smtClean="0">
                <a:hlinkClick r:id="rId2"/>
              </a:rPr>
              <a:t>Immunities</a:t>
            </a:r>
            <a:r>
              <a:rPr lang="en-US" sz="4000" dirty="0" smtClean="0"/>
              <a:t/>
            </a:r>
            <a:br>
              <a:rPr lang="en-US" sz="4000" dirty="0" smtClean="0"/>
            </a:br>
            <a:r>
              <a:rPr lang="en-US" sz="4000" dirty="0" smtClean="0"/>
              <a:t/>
            </a:r>
            <a:br>
              <a:rPr lang="en-US" sz="4000" dirty="0" smtClean="0"/>
            </a:br>
            <a:r>
              <a:rPr lang="en-US" sz="4000" dirty="0"/>
              <a:t>prevents a state from treating citizens of other states in a discriminatory manner, with regard to basic civil rights. The clause also embraces a right to travel, so that a citizen of one state can go and enjoy privileges and immunities in any other state. </a:t>
            </a:r>
          </a:p>
        </p:txBody>
      </p:sp>
    </p:spTree>
    <p:extLst>
      <p:ext uri="{BB962C8B-B14F-4D97-AF65-F5344CB8AC3E}">
        <p14:creationId xmlns:p14="http://schemas.microsoft.com/office/powerpoint/2010/main" val="3158938205"/>
      </p:ext>
    </p:extLst>
  </p:cSld>
  <p:clrMapOvr>
    <a:masterClrMapping/>
  </p:clrMapOvr>
</p:sld>
</file>

<file path=ppt/slides/slide1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9746" name="Title 3"/>
          <p:cNvSpPr>
            <a:spLocks noGrp="1"/>
          </p:cNvSpPr>
          <p:nvPr>
            <p:ph type="title"/>
          </p:nvPr>
        </p:nvSpPr>
        <p:spPr>
          <a:xfrm>
            <a:off x="457200" y="274638"/>
            <a:ext cx="8229600" cy="6049962"/>
          </a:xfrm>
        </p:spPr>
        <p:txBody>
          <a:bodyPr/>
          <a:lstStyle/>
          <a:p>
            <a:pPr eaLnBrk="1" hangingPunct="1"/>
            <a:r>
              <a:rPr lang="en-US" dirty="0" smtClean="0">
                <a:hlinkClick r:id="rId2"/>
              </a:rPr>
              <a:t>Article V - Mode of </a:t>
            </a:r>
            <a:r>
              <a:rPr lang="en-US" dirty="0" smtClean="0">
                <a:hlinkClick r:id="rId2"/>
              </a:rPr>
              <a:t>Amendment</a:t>
            </a:r>
            <a:r>
              <a:rPr lang="en-US" dirty="0" smtClean="0"/>
              <a:t/>
            </a:r>
            <a:br>
              <a:rPr lang="en-US" dirty="0" smtClean="0"/>
            </a:br>
            <a:r>
              <a:rPr lang="en-US" dirty="0" smtClean="0"/>
              <a:t/>
            </a:r>
            <a:br>
              <a:rPr lang="en-US" dirty="0" smtClean="0"/>
            </a:br>
            <a:r>
              <a:rPr lang="en-US" dirty="0" smtClean="0"/>
              <a:t>This states the various ways that the document can be amendment.</a:t>
            </a:r>
            <a:endParaRPr lang="en-US" dirty="0" smtClean="0"/>
          </a:p>
        </p:txBody>
      </p:sp>
    </p:spTree>
  </p:cSld>
  <p:clrMapOvr>
    <a:masterClrMapping/>
  </p:clrMapOvr>
</p:sld>
</file>

<file path=ppt/slides/slide1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0770" name="Title 1"/>
          <p:cNvSpPr>
            <a:spLocks noGrp="1"/>
          </p:cNvSpPr>
          <p:nvPr>
            <p:ph type="title"/>
          </p:nvPr>
        </p:nvSpPr>
        <p:spPr>
          <a:xfrm>
            <a:off x="457200" y="274638"/>
            <a:ext cx="8229600" cy="6049962"/>
          </a:xfrm>
        </p:spPr>
        <p:txBody>
          <a:bodyPr/>
          <a:lstStyle/>
          <a:p>
            <a:pPr eaLnBrk="1" hangingPunct="1"/>
            <a:r>
              <a:rPr lang="en-US" dirty="0" smtClean="0"/>
              <a:t/>
            </a:r>
            <a:br>
              <a:rPr lang="en-US" dirty="0" smtClean="0"/>
            </a:br>
            <a:r>
              <a:rPr lang="en-US" dirty="0" smtClean="0"/>
              <a:t/>
            </a:r>
            <a:br>
              <a:rPr lang="en-US" dirty="0" smtClean="0"/>
            </a:br>
            <a:r>
              <a:rPr lang="en-US" dirty="0" smtClean="0"/>
              <a:t/>
            </a:r>
            <a:br>
              <a:rPr lang="en-US" dirty="0" smtClean="0"/>
            </a:br>
            <a:r>
              <a:rPr lang="en-US" dirty="0" smtClean="0">
                <a:hlinkClick r:id="rId2"/>
              </a:rPr>
              <a:t> Article VI - Prior Debts, National Supremacy and Oaths of </a:t>
            </a:r>
            <a:r>
              <a:rPr lang="en-US" dirty="0" smtClean="0">
                <a:hlinkClick r:id="rId2"/>
              </a:rPr>
              <a:t>Office</a:t>
            </a:r>
            <a:r>
              <a:rPr lang="en-US" dirty="0"/>
              <a:t/>
            </a:r>
            <a:br>
              <a:rPr lang="en-US" dirty="0"/>
            </a:br>
            <a:r>
              <a:rPr lang="en-US" dirty="0"/>
              <a:t/>
            </a:r>
            <a:br>
              <a:rPr lang="en-US" dirty="0"/>
            </a:br>
            <a:r>
              <a:rPr lang="en-US" dirty="0" smtClean="0"/>
              <a:t>This establishes  </a:t>
            </a:r>
            <a:r>
              <a:rPr lang="en-US" dirty="0"/>
              <a:t>the relationship between the state and national government </a:t>
            </a:r>
            <a:r>
              <a:rPr lang="en-US" dirty="0" smtClean="0"/>
              <a:t>and contains the supremacy clause.</a:t>
            </a:r>
            <a:r>
              <a:rPr lang="en-US" dirty="0" smtClean="0"/>
              <a:t/>
            </a:r>
            <a:br>
              <a:rPr lang="en-US" dirty="0" smtClean="0"/>
            </a:br>
            <a:r>
              <a:rPr lang="en-US" dirty="0" smtClean="0"/>
              <a:t/>
            </a:r>
            <a:br>
              <a:rPr lang="en-US" dirty="0" smtClean="0"/>
            </a:br>
            <a:r>
              <a:rPr lang="en-US" dirty="0" smtClean="0"/>
              <a:t/>
            </a:r>
            <a:br>
              <a:rPr lang="en-US" dirty="0" smtClean="0"/>
            </a:br>
            <a:endParaRPr lang="en-US" dirty="0" smtClean="0"/>
          </a:p>
        </p:txBody>
      </p:sp>
    </p:spTree>
  </p:cSld>
  <p:clrMapOvr>
    <a:masterClrMapping/>
  </p:clrMapOvr>
</p:sld>
</file>

<file path=ppt/slides/slide1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1794" name="Title 1"/>
          <p:cNvSpPr>
            <a:spLocks noGrp="1"/>
          </p:cNvSpPr>
          <p:nvPr>
            <p:ph type="title"/>
          </p:nvPr>
        </p:nvSpPr>
        <p:spPr>
          <a:xfrm>
            <a:off x="457200" y="274638"/>
            <a:ext cx="8229600" cy="6049962"/>
          </a:xfrm>
        </p:spPr>
        <p:txBody>
          <a:bodyPr/>
          <a:lstStyle/>
          <a:p>
            <a:pPr eaLnBrk="1" hangingPunct="1"/>
            <a:r>
              <a:rPr lang="en-US" dirty="0" smtClean="0">
                <a:hlinkClick r:id="rId2"/>
              </a:rPr>
              <a:t>Article VII </a:t>
            </a:r>
            <a:r>
              <a:rPr lang="en-US" dirty="0" smtClean="0">
                <a:hlinkClick r:id="rId2"/>
              </a:rPr>
              <a:t>– Ratification</a:t>
            </a:r>
            <a:r>
              <a:rPr lang="en-US" dirty="0" smtClean="0"/>
              <a:t/>
            </a:r>
            <a:br>
              <a:rPr lang="en-US" dirty="0" smtClean="0"/>
            </a:br>
            <a:r>
              <a:rPr lang="en-US" dirty="0" smtClean="0"/>
              <a:t/>
            </a:r>
            <a:br>
              <a:rPr lang="en-US" dirty="0" smtClean="0"/>
            </a:br>
            <a:r>
              <a:rPr lang="en-US" dirty="0" smtClean="0"/>
              <a:t>This states how the constitution was to be ratified.</a:t>
            </a:r>
            <a:endParaRPr lang="en-US" dirty="0" smtClean="0"/>
          </a:p>
        </p:txBody>
      </p:sp>
    </p:spTree>
  </p:cSld>
  <p:clrMapOvr>
    <a:masterClrMapping/>
  </p:clrMapOvr>
</p:sld>
</file>

<file path=ppt/slides/slide1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2818" name="Title 1"/>
          <p:cNvSpPr>
            <a:spLocks noGrp="1"/>
          </p:cNvSpPr>
          <p:nvPr>
            <p:ph type="title"/>
          </p:nvPr>
        </p:nvSpPr>
        <p:spPr>
          <a:xfrm>
            <a:off x="457200" y="274638"/>
            <a:ext cx="8229600" cy="6049962"/>
          </a:xfrm>
        </p:spPr>
        <p:txBody>
          <a:bodyPr/>
          <a:lstStyle/>
          <a:p>
            <a:r>
              <a:rPr lang="en-US" smtClean="0">
                <a:hlinkClick r:id="rId2"/>
              </a:rPr>
              <a:t>Ratification</a:t>
            </a:r>
            <a:r>
              <a:rPr lang="en-US" smtClean="0"/>
              <a:t> was difficult and uncertain. It involved public debate between the </a:t>
            </a:r>
            <a:r>
              <a:rPr lang="en-US" smtClean="0">
                <a:hlinkClick r:id="rId3"/>
              </a:rPr>
              <a:t>Federalists</a:t>
            </a:r>
            <a:r>
              <a:rPr lang="en-US" smtClean="0"/>
              <a:t> and </a:t>
            </a:r>
            <a:r>
              <a:rPr lang="en-US" smtClean="0">
                <a:hlinkClick r:id="rId4"/>
              </a:rPr>
              <a:t>Anti-Federalists</a:t>
            </a:r>
            <a:r>
              <a:rPr lang="en-US" smtClean="0"/>
              <a:t> and it would lead to the writing of the </a:t>
            </a:r>
            <a:r>
              <a:rPr lang="en-US" smtClean="0">
                <a:hlinkClick r:id="rId5"/>
              </a:rPr>
              <a:t>Federalist Papers </a:t>
            </a:r>
            <a:r>
              <a:rPr lang="en-US" smtClean="0"/>
              <a:t>which are regarded as the most important source of explanatory material for the Constitution.  </a:t>
            </a:r>
          </a:p>
        </p:txBody>
      </p:sp>
    </p:spTree>
  </p:cSld>
  <p:clrMapOvr>
    <a:masterClrMapping/>
  </p:clrMapOvr>
</p:sld>
</file>

<file path=ppt/slides/slide1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42" name="Title 3"/>
          <p:cNvSpPr>
            <a:spLocks noGrp="1"/>
          </p:cNvSpPr>
          <p:nvPr>
            <p:ph type="title"/>
          </p:nvPr>
        </p:nvSpPr>
        <p:spPr>
          <a:xfrm>
            <a:off x="457200" y="274638"/>
            <a:ext cx="8229600" cy="6126162"/>
          </a:xfrm>
        </p:spPr>
        <p:txBody>
          <a:bodyPr/>
          <a:lstStyle/>
          <a:p>
            <a:pPr eaLnBrk="1" hangingPunct="1"/>
            <a:r>
              <a:rPr lang="en-US" smtClean="0"/>
              <a:t>What Were </a:t>
            </a:r>
            <a:br>
              <a:rPr lang="en-US" smtClean="0"/>
            </a:br>
            <a:r>
              <a:rPr lang="en-US" smtClean="0"/>
              <a:t>the Federalist Papers?</a:t>
            </a:r>
            <a:br>
              <a:rPr lang="en-US" smtClean="0"/>
            </a:br>
            <a:r>
              <a:rPr lang="en-US" smtClean="0"/>
              <a:t/>
            </a:r>
            <a:br>
              <a:rPr lang="en-US" smtClean="0"/>
            </a:br>
            <a:r>
              <a:rPr lang="en-US" smtClean="0"/>
              <a:t>They were a series of newspaper editorials, written to the people of New York, arguing in favor of the ratification of the Constitution</a:t>
            </a:r>
            <a:br>
              <a:rPr lang="en-US" smtClean="0"/>
            </a:br>
            <a:r>
              <a:rPr lang="en-US" smtClean="0"/>
              <a:t/>
            </a:r>
            <a:br>
              <a:rPr lang="en-US" smtClean="0"/>
            </a:br>
            <a:r>
              <a:rPr lang="en-US" sz="2400" smtClean="0"/>
              <a:t>- </a:t>
            </a:r>
            <a:r>
              <a:rPr lang="en-US" sz="2400" smtClean="0">
                <a:hlinkClick r:id="rId3"/>
              </a:rPr>
              <a:t>Wikipedia</a:t>
            </a:r>
            <a:r>
              <a:rPr lang="en-US" sz="2400" smtClean="0"/>
              <a:t>.</a:t>
            </a:r>
            <a:endParaRPr lang="en-US" smtClean="0"/>
          </a:p>
        </p:txBody>
      </p:sp>
    </p:spTree>
  </p:cSld>
  <p:clrMapOvr>
    <a:masterClrMapping/>
  </p:clrMapOvr>
</p:sld>
</file>

<file path=ppt/slides/slide1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4866" name="Title 1"/>
          <p:cNvSpPr>
            <a:spLocks noGrp="1"/>
          </p:cNvSpPr>
          <p:nvPr>
            <p:ph type="title"/>
          </p:nvPr>
        </p:nvSpPr>
        <p:spPr>
          <a:xfrm>
            <a:off x="457200" y="274638"/>
            <a:ext cx="8229600" cy="6126162"/>
          </a:xfrm>
        </p:spPr>
        <p:txBody>
          <a:bodyPr/>
          <a:lstStyle/>
          <a:p>
            <a:pPr eaLnBrk="1" hangingPunct="1"/>
            <a:r>
              <a:rPr lang="en-US" smtClean="0"/>
              <a:t>Anti-Federalists started attacking the Constitution in print soon after its publication. Collectively their writings are known as the </a:t>
            </a:r>
            <a:r>
              <a:rPr lang="en-US" smtClean="0">
                <a:hlinkClick r:id="rId3"/>
              </a:rPr>
              <a:t>Anti-Federalist Papers</a:t>
            </a:r>
            <a:r>
              <a:rPr lang="en-US" smtClean="0"/>
              <a:t>. The first were by “</a:t>
            </a:r>
            <a:r>
              <a:rPr lang="en-US" smtClean="0">
                <a:hlinkClick r:id="rId4"/>
              </a:rPr>
              <a:t>Centinel</a:t>
            </a:r>
            <a:r>
              <a:rPr lang="en-US" smtClean="0"/>
              <a:t>.”</a:t>
            </a:r>
            <a:br>
              <a:rPr lang="en-US" smtClean="0"/>
            </a:br>
            <a:r>
              <a:rPr lang="en-US" smtClean="0"/>
              <a:t/>
            </a:r>
            <a:br>
              <a:rPr lang="en-US" smtClean="0"/>
            </a:br>
            <a:r>
              <a:rPr lang="en-US" smtClean="0">
                <a:hlinkClick r:id="rId5"/>
              </a:rPr>
              <a:t>Constitution Timeline</a:t>
            </a:r>
            <a:r>
              <a:rPr lang="en-US" smtClean="0"/>
              <a:t>. </a:t>
            </a:r>
          </a:p>
        </p:txBody>
      </p:sp>
    </p:spTree>
  </p:cSld>
  <p:clrMapOvr>
    <a:masterClrMapping/>
  </p:clrMapOvr>
</p:sld>
</file>

<file path=ppt/slides/slide1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5890" name="Title 1"/>
          <p:cNvSpPr>
            <a:spLocks noGrp="1"/>
          </p:cNvSpPr>
          <p:nvPr>
            <p:ph type="title"/>
          </p:nvPr>
        </p:nvSpPr>
        <p:spPr>
          <a:xfrm>
            <a:off x="457200" y="274638"/>
            <a:ext cx="8229600" cy="6126162"/>
          </a:xfrm>
        </p:spPr>
        <p:txBody>
          <a:bodyPr/>
          <a:lstStyle/>
          <a:p>
            <a:r>
              <a:rPr lang="en-US" dirty="0" smtClean="0"/>
              <a:t>Supporters of the Constitution, led by </a:t>
            </a:r>
            <a:r>
              <a:rPr lang="en-US" dirty="0" smtClean="0">
                <a:hlinkClick r:id="rId2"/>
              </a:rPr>
              <a:t>Alexander Hamilton</a:t>
            </a:r>
            <a:r>
              <a:rPr lang="en-US" dirty="0" smtClean="0"/>
              <a:t>, organized rebuttals to these arguments. </a:t>
            </a:r>
            <a:br>
              <a:rPr lang="en-US" dirty="0" smtClean="0"/>
            </a:br>
            <a:r>
              <a:rPr lang="en-US" dirty="0" smtClean="0"/>
              <a:t/>
            </a:r>
            <a:br>
              <a:rPr lang="en-US" dirty="0" smtClean="0"/>
            </a:br>
            <a:r>
              <a:rPr lang="en-US" dirty="0" smtClean="0"/>
              <a:t>He originally wrote under the pseudonym “</a:t>
            </a:r>
            <a:r>
              <a:rPr lang="en-US" dirty="0" smtClean="0">
                <a:hlinkClick r:id="rId3"/>
              </a:rPr>
              <a:t>Caesar</a:t>
            </a:r>
            <a:r>
              <a:rPr lang="en-US" dirty="0" smtClean="0"/>
              <a:t>.” We read part of this document before. Not the best idea he ever had.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1"/>
          <p:cNvSpPr>
            <a:spLocks noGrp="1"/>
          </p:cNvSpPr>
          <p:nvPr>
            <p:ph type="title"/>
          </p:nvPr>
        </p:nvSpPr>
        <p:spPr>
          <a:xfrm>
            <a:off x="457200" y="274638"/>
            <a:ext cx="8229600" cy="6049962"/>
          </a:xfrm>
        </p:spPr>
        <p:txBody>
          <a:bodyPr/>
          <a:lstStyle/>
          <a:p>
            <a:r>
              <a:rPr lang="en-US" dirty="0" smtClean="0"/>
              <a:t>All four describe divisions created within the document. As we proceed we have to bear in mind that the constitution is very decentralized and power is distributed to many different entities and institutions.</a:t>
            </a:r>
          </a:p>
        </p:txBody>
      </p:sp>
    </p:spTree>
  </p:cSld>
  <p:clrMapOvr>
    <a:masterClrMapping/>
  </p:clrMapOvr>
</p:sld>
</file>

<file path=ppt/slides/slide1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6914" name="Title 1"/>
          <p:cNvSpPr>
            <a:spLocks noGrp="1"/>
          </p:cNvSpPr>
          <p:nvPr>
            <p:ph type="title"/>
          </p:nvPr>
        </p:nvSpPr>
        <p:spPr>
          <a:xfrm>
            <a:off x="457200" y="274638"/>
            <a:ext cx="8229600" cy="5973762"/>
          </a:xfrm>
        </p:spPr>
        <p:txBody>
          <a:bodyPr/>
          <a:lstStyle/>
          <a:p>
            <a:r>
              <a:rPr lang="en-US" dirty="0" smtClean="0"/>
              <a:t>Julius Caesar, as we know,  attempted to terminate the republic and place himself as emperor. So was Hamilton claiming to establish an empire? </a:t>
            </a:r>
            <a:br>
              <a:rPr lang="en-US" dirty="0" smtClean="0"/>
            </a:br>
            <a:r>
              <a:rPr lang="en-US" dirty="0" smtClean="0"/>
              <a:t/>
            </a:r>
            <a:br>
              <a:rPr lang="en-US" dirty="0" smtClean="0"/>
            </a:br>
            <a:r>
              <a:rPr lang="en-US" dirty="0" smtClean="0"/>
              <a:t>Critics, even today, argue that he was. </a:t>
            </a:r>
          </a:p>
        </p:txBody>
      </p:sp>
    </p:spTree>
  </p:cSld>
  <p:clrMapOvr>
    <a:masterClrMapping/>
  </p:clrMapOvr>
</p:sld>
</file>

<file path=ppt/slides/slide1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7938" name="Title 1"/>
          <p:cNvSpPr>
            <a:spLocks noGrp="1"/>
          </p:cNvSpPr>
          <p:nvPr>
            <p:ph type="title"/>
          </p:nvPr>
        </p:nvSpPr>
        <p:spPr>
          <a:xfrm>
            <a:off x="457200" y="274638"/>
            <a:ext cx="8229600" cy="6126162"/>
          </a:xfrm>
        </p:spPr>
        <p:txBody>
          <a:bodyPr/>
          <a:lstStyle/>
          <a:p>
            <a:r>
              <a:rPr lang="en-US" smtClean="0"/>
              <a:t>He adjusted his strategy and recruited collaborators to write under the name “Publius.”</a:t>
            </a:r>
            <a:br>
              <a:rPr lang="en-US" smtClean="0"/>
            </a:br>
            <a:r>
              <a:rPr lang="en-US" smtClean="0"/>
              <a:t/>
            </a:r>
            <a:br>
              <a:rPr lang="en-US" smtClean="0"/>
            </a:br>
            <a:r>
              <a:rPr lang="en-US" smtClean="0"/>
              <a:t>His collaborators were James Madison and John Jay.</a:t>
            </a:r>
          </a:p>
        </p:txBody>
      </p:sp>
    </p:spTree>
  </p:cSld>
  <p:clrMapOvr>
    <a:masterClrMapping/>
  </p:clrMapOvr>
</p:sld>
</file>

<file path=ppt/slides/slide1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8962" name="Title 1"/>
          <p:cNvSpPr>
            <a:spLocks noGrp="1"/>
          </p:cNvSpPr>
          <p:nvPr>
            <p:ph type="title"/>
          </p:nvPr>
        </p:nvSpPr>
        <p:spPr>
          <a:xfrm>
            <a:off x="457200" y="274638"/>
            <a:ext cx="8229600" cy="6126162"/>
          </a:xfrm>
        </p:spPr>
        <p:txBody>
          <a:bodyPr/>
          <a:lstStyle/>
          <a:p>
            <a:pPr eaLnBrk="1" hangingPunct="1"/>
            <a:r>
              <a:rPr lang="en-US" smtClean="0"/>
              <a:t>The name Publius referred to </a:t>
            </a:r>
            <a:r>
              <a:rPr lang="en-US" smtClean="0">
                <a:hlinkClick r:id="rId3" action="ppaction://hlinkfile" tooltip="Publius Valerius Publicola"/>
              </a:rPr>
              <a:t>Publius Valerius Publicola</a:t>
            </a:r>
            <a:r>
              <a:rPr lang="en-US" smtClean="0"/>
              <a:t>, A Roman Consul who helped establish the Roman Republic, by defeating the last of the kings who had ruled Rome, and drafted its early laws.</a:t>
            </a:r>
          </a:p>
        </p:txBody>
      </p:sp>
    </p:spTree>
  </p:cSld>
  <p:clrMapOvr>
    <a:masterClrMapping/>
  </p:clrMapOvr>
</p:sld>
</file>

<file path=ppt/slides/slide1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9986" name="Title 1"/>
          <p:cNvSpPr>
            <a:spLocks noGrp="1"/>
          </p:cNvSpPr>
          <p:nvPr>
            <p:ph type="title"/>
          </p:nvPr>
        </p:nvSpPr>
        <p:spPr>
          <a:xfrm>
            <a:off x="457200" y="274638"/>
            <a:ext cx="8229600" cy="6126162"/>
          </a:xfrm>
        </p:spPr>
        <p:txBody>
          <a:bodyPr/>
          <a:lstStyle/>
          <a:p>
            <a:pPr eaLnBrk="1" hangingPunct="1"/>
            <a:r>
              <a:rPr lang="en-US" smtClean="0"/>
              <a:t>Publius was renowned for refusing to become king himself. A consul was a civil and military head of government who served, together with another consul, for a one year term. </a:t>
            </a:r>
          </a:p>
        </p:txBody>
      </p:sp>
    </p:spTree>
  </p:cSld>
  <p:clrMapOvr>
    <a:masterClrMapping/>
  </p:clrMapOvr>
</p:sld>
</file>

<file path=ppt/slides/slide1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1010" name="Title 1"/>
          <p:cNvSpPr>
            <a:spLocks noGrp="1"/>
          </p:cNvSpPr>
          <p:nvPr>
            <p:ph type="title"/>
          </p:nvPr>
        </p:nvSpPr>
        <p:spPr>
          <a:xfrm>
            <a:off x="457200" y="274638"/>
            <a:ext cx="8229600" cy="6126162"/>
          </a:xfrm>
        </p:spPr>
        <p:txBody>
          <a:bodyPr/>
          <a:lstStyle/>
          <a:p>
            <a:pPr eaLnBrk="1" hangingPunct="1"/>
            <a:r>
              <a:rPr lang="en-US" smtClean="0"/>
              <a:t>Anti-Federalists also used pseudonyms</a:t>
            </a:r>
            <a:br>
              <a:rPr lang="en-US" smtClean="0"/>
            </a:br>
            <a:r>
              <a:rPr lang="en-US" smtClean="0"/>
              <a:t/>
            </a:r>
            <a:br>
              <a:rPr lang="en-US" smtClean="0"/>
            </a:br>
            <a:r>
              <a:rPr lang="en-US" smtClean="0"/>
              <a:t>Brutus</a:t>
            </a:r>
            <a:br>
              <a:rPr lang="en-US" smtClean="0"/>
            </a:br>
            <a:r>
              <a:rPr lang="en-US" smtClean="0"/>
              <a:t>Cincinnatus</a:t>
            </a:r>
            <a:br>
              <a:rPr lang="en-US" smtClean="0"/>
            </a:br>
            <a:r>
              <a:rPr lang="en-US" smtClean="0"/>
              <a:t>Cato</a:t>
            </a:r>
          </a:p>
        </p:txBody>
      </p:sp>
    </p:spTree>
  </p:cSld>
  <p:clrMapOvr>
    <a:masterClrMapping/>
  </p:clrMapOvr>
</p:sld>
</file>

<file path=ppt/slides/slide1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2034" name="Title 1"/>
          <p:cNvSpPr>
            <a:spLocks noGrp="1"/>
          </p:cNvSpPr>
          <p:nvPr>
            <p:ph type="title"/>
          </p:nvPr>
        </p:nvSpPr>
        <p:spPr>
          <a:xfrm>
            <a:off x="457200" y="274638"/>
            <a:ext cx="8229600" cy="5973762"/>
          </a:xfrm>
        </p:spPr>
        <p:txBody>
          <a:bodyPr/>
          <a:lstStyle/>
          <a:p>
            <a:r>
              <a:rPr lang="en-US" smtClean="0"/>
              <a:t>See especially </a:t>
            </a:r>
            <a:br>
              <a:rPr lang="en-US" smtClean="0"/>
            </a:br>
            <a:r>
              <a:rPr lang="en-US" smtClean="0">
                <a:hlinkClick r:id="rId2"/>
              </a:rPr>
              <a:t>Cato the Younger</a:t>
            </a:r>
            <a:endParaRPr lang="en-US" smtClean="0"/>
          </a:p>
        </p:txBody>
      </p:sp>
    </p:spTree>
  </p:cSld>
  <p:clrMapOvr>
    <a:masterClrMapping/>
  </p:clrMapOvr>
</p:sld>
</file>

<file path=ppt/slides/slide1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3058" name="Title 1"/>
          <p:cNvSpPr>
            <a:spLocks noGrp="1"/>
          </p:cNvSpPr>
          <p:nvPr>
            <p:ph type="title"/>
          </p:nvPr>
        </p:nvSpPr>
        <p:spPr>
          <a:xfrm>
            <a:off x="457200" y="274638"/>
            <a:ext cx="8229600" cy="5973762"/>
          </a:xfrm>
        </p:spPr>
        <p:txBody>
          <a:bodyPr/>
          <a:lstStyle/>
          <a:p>
            <a:r>
              <a:rPr lang="en-US" smtClean="0"/>
              <a:t>In general, the Anti-Federalists argued that the ratification of the Constitution would mark the end, not the beginning, of the American Republic. The names they choose as pseudonyms were often those of Romans opposed to the empire. </a:t>
            </a:r>
          </a:p>
        </p:txBody>
      </p:sp>
    </p:spTree>
  </p:cSld>
  <p:clrMapOvr>
    <a:masterClrMapping/>
  </p:clrMapOvr>
</p:sld>
</file>

<file path=ppt/slides/slide1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Click here for a summary of their arguments</a:t>
            </a:r>
            <a:r>
              <a:rPr lang="en-US" dirty="0" smtClean="0"/>
              <a:t>.</a:t>
            </a:r>
            <a:endParaRPr lang="en-US" dirty="0"/>
          </a:p>
        </p:txBody>
      </p:sp>
    </p:spTree>
    <p:extLst>
      <p:ext uri="{BB962C8B-B14F-4D97-AF65-F5344CB8AC3E}">
        <p14:creationId xmlns:p14="http://schemas.microsoft.com/office/powerpoint/2010/main" val="1757697048"/>
      </p:ext>
    </p:extLst>
  </p:cSld>
  <p:clrMapOvr>
    <a:masterClrMapping/>
  </p:clrMapOvr>
</p:sld>
</file>

<file path=ppt/slides/slide1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82" name="Title 1"/>
          <p:cNvSpPr>
            <a:spLocks noGrp="1"/>
          </p:cNvSpPr>
          <p:nvPr>
            <p:ph type="title"/>
          </p:nvPr>
        </p:nvSpPr>
        <p:spPr>
          <a:xfrm>
            <a:off x="457200" y="274638"/>
            <a:ext cx="8229600" cy="6049962"/>
          </a:xfrm>
        </p:spPr>
        <p:txBody>
          <a:bodyPr/>
          <a:lstStyle/>
          <a:p>
            <a:r>
              <a:rPr lang="en-US" smtClean="0"/>
              <a:t>The Constitution was barely ratified.</a:t>
            </a:r>
            <a:br>
              <a:rPr lang="en-US" smtClean="0"/>
            </a:br>
            <a:r>
              <a:rPr lang="en-US" smtClean="0"/>
              <a:t/>
            </a:r>
            <a:br>
              <a:rPr lang="en-US" smtClean="0"/>
            </a:br>
            <a:r>
              <a:rPr lang="en-US" smtClean="0">
                <a:hlinkClick r:id="rId2"/>
              </a:rPr>
              <a:t>Ratification Dates and Votes</a:t>
            </a:r>
            <a:r>
              <a:rPr lang="en-US" smtClean="0"/>
              <a:t>. </a:t>
            </a:r>
          </a:p>
        </p:txBody>
      </p:sp>
    </p:spTree>
  </p:cSld>
  <p:clrMapOvr>
    <a:masterClrMapping/>
  </p:clrMapOvr>
</p:sld>
</file>

<file path=ppt/slides/slide1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5106" name="Title 1"/>
          <p:cNvSpPr>
            <a:spLocks noGrp="1"/>
          </p:cNvSpPr>
          <p:nvPr>
            <p:ph type="title"/>
          </p:nvPr>
        </p:nvSpPr>
        <p:spPr>
          <a:xfrm>
            <a:off x="457200" y="274638"/>
            <a:ext cx="8229600" cy="6126162"/>
          </a:xfrm>
        </p:spPr>
        <p:txBody>
          <a:bodyPr/>
          <a:lstStyle/>
          <a:p>
            <a:r>
              <a:rPr lang="en-US" sz="4000" dirty="0" smtClean="0"/>
              <a:t>In order to gain the support of the Anti-Federalists. The Federalists agreed to add a </a:t>
            </a:r>
            <a:r>
              <a:rPr lang="en-US" sz="4000" dirty="0" smtClean="0">
                <a:hlinkClick r:id="rId2"/>
              </a:rPr>
              <a:t>Bill of Rights</a:t>
            </a:r>
            <a:r>
              <a:rPr lang="en-US" sz="4000" dirty="0" smtClean="0"/>
              <a:t> to the document. Most states had them, and it would guarantee certain further limitations on national power. We will consider these arguments more fully when we read up on the Bill of Rights.</a:t>
            </a:r>
            <a:br>
              <a:rPr lang="en-US" sz="4000" dirty="0" smtClean="0"/>
            </a:br>
            <a:r>
              <a:rPr lang="en-US" sz="4000" dirty="0" smtClean="0"/>
              <a:t/>
            </a:r>
            <a:br>
              <a:rPr lang="en-US" sz="4000" dirty="0" smtClean="0"/>
            </a:br>
            <a:r>
              <a:rPr lang="en-US" sz="4000" dirty="0" smtClean="0"/>
              <a:t>These are the first ten amendments.</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Title 1"/>
          <p:cNvSpPr>
            <a:spLocks noGrp="1"/>
          </p:cNvSpPr>
          <p:nvPr>
            <p:ph type="title"/>
          </p:nvPr>
        </p:nvSpPr>
        <p:spPr>
          <a:xfrm>
            <a:off x="457200" y="274638"/>
            <a:ext cx="8229600" cy="6049962"/>
          </a:xfrm>
        </p:spPr>
        <p:txBody>
          <a:bodyPr/>
          <a:lstStyle/>
          <a:p>
            <a:r>
              <a:rPr lang="en-US" dirty="0" smtClean="0"/>
              <a:t>Why is this important? Because it makes </a:t>
            </a:r>
            <a:r>
              <a:rPr lang="en-US" dirty="0" smtClean="0"/>
              <a:t>tyranny (concentrated power) less likely to </a:t>
            </a:r>
            <a:r>
              <a:rPr lang="en-US" dirty="0" smtClean="0"/>
              <a:t>occur. Unfortunately, it </a:t>
            </a:r>
            <a:r>
              <a:rPr lang="en-US" dirty="0" smtClean="0"/>
              <a:t>also makes governing very difficult.</a:t>
            </a:r>
            <a:br>
              <a:rPr lang="en-US" dirty="0" smtClean="0"/>
            </a:br>
            <a:r>
              <a:rPr lang="en-US" dirty="0" smtClean="0"/>
              <a:t/>
            </a:r>
            <a:br>
              <a:rPr lang="en-US" dirty="0" smtClean="0"/>
            </a:br>
            <a:r>
              <a:rPr lang="en-US" dirty="0" smtClean="0"/>
              <a:t>This is a concept we have discussed in class previously.</a:t>
            </a:r>
          </a:p>
        </p:txBody>
      </p:sp>
    </p:spTree>
  </p:cSld>
  <p:clrMapOvr>
    <a:masterClrMapping/>
  </p:clrMapOvr>
</p:sld>
</file>

<file path=ppt/slides/slide1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Title 1"/>
          <p:cNvSpPr>
            <a:spLocks noGrp="1"/>
          </p:cNvSpPr>
          <p:nvPr>
            <p:ph type="title"/>
          </p:nvPr>
        </p:nvSpPr>
        <p:spPr>
          <a:xfrm>
            <a:off x="457200" y="274638"/>
            <a:ext cx="8229600" cy="6126162"/>
          </a:xfrm>
        </p:spPr>
        <p:txBody>
          <a:bodyPr/>
          <a:lstStyle/>
          <a:p>
            <a:r>
              <a:rPr lang="en-US" smtClean="0">
                <a:hlinkClick r:id="rId2"/>
              </a:rPr>
              <a:t>The Bill of Rights</a:t>
            </a:r>
            <a:r>
              <a:rPr lang="en-US" smtClean="0"/>
              <a:t/>
            </a:r>
            <a:br>
              <a:rPr lang="en-US" smtClean="0"/>
            </a:br>
            <a:r>
              <a:rPr lang="en-US" smtClean="0"/>
              <a:t/>
            </a:r>
            <a:br>
              <a:rPr lang="en-US" smtClean="0"/>
            </a:br>
            <a:r>
              <a:rPr lang="en-US" sz="4000" smtClean="0"/>
              <a:t> Ten Amendments added at the insistence of the Anti-Federalists. Establishes the liberties of the people by placing additional substantive and procedural limitations on the power of the national, and later – through the 14</a:t>
            </a:r>
            <a:r>
              <a:rPr lang="en-US" sz="4000" baseline="30000" smtClean="0"/>
              <a:t>th</a:t>
            </a:r>
            <a:r>
              <a:rPr lang="en-US" sz="4000" smtClean="0"/>
              <a:t> Amendment - the state governments.</a:t>
            </a:r>
          </a:p>
        </p:txBody>
      </p:sp>
    </p:spTree>
  </p:cSld>
  <p:clrMapOvr>
    <a:masterClrMapping/>
  </p:clrMapOvr>
</p:sld>
</file>

<file path=ppt/slides/slide1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Title 1"/>
          <p:cNvSpPr>
            <a:spLocks noGrp="1"/>
          </p:cNvSpPr>
          <p:nvPr>
            <p:ph type="title"/>
          </p:nvPr>
        </p:nvSpPr>
        <p:spPr>
          <a:xfrm>
            <a:off x="457200" y="274638"/>
            <a:ext cx="8229600" cy="6049962"/>
          </a:xfrm>
        </p:spPr>
        <p:txBody>
          <a:bodyPr/>
          <a:lstStyle/>
          <a:p>
            <a:r>
              <a:rPr lang="en-US" smtClean="0">
                <a:hlinkClick r:id="rId2"/>
              </a:rPr>
              <a:t>Later Amendments</a:t>
            </a:r>
            <a:r>
              <a:rPr lang="en-US" smtClean="0"/>
              <a:t/>
            </a:r>
            <a:br>
              <a:rPr lang="en-US" smtClean="0"/>
            </a:br>
            <a:r>
              <a:rPr lang="en-US" smtClean="0"/>
              <a:t/>
            </a:r>
            <a:br>
              <a:rPr lang="en-US" smtClean="0"/>
            </a:br>
            <a:r>
              <a:rPr lang="en-US" smtClean="0"/>
              <a:t>17 Amendments have been added since the original 10. 5 have expanded suffrage. Most of the rest have deal with structural features of the design of each institution.</a:t>
            </a:r>
          </a:p>
        </p:txBody>
      </p:sp>
    </p:spTree>
  </p:cSld>
  <p:clrMapOvr>
    <a:masterClrMapping/>
  </p:clrMapOvr>
</p:sld>
</file>

<file path=ppt/slides/slide1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6130" name="Title 1"/>
          <p:cNvSpPr>
            <a:spLocks noGrp="1"/>
          </p:cNvSpPr>
          <p:nvPr>
            <p:ph type="title"/>
          </p:nvPr>
        </p:nvSpPr>
        <p:spPr>
          <a:xfrm>
            <a:off x="457200" y="274638"/>
            <a:ext cx="8229600" cy="6126162"/>
          </a:xfrm>
        </p:spPr>
        <p:txBody>
          <a:bodyPr/>
          <a:lstStyle/>
          <a:p>
            <a:pPr eaLnBrk="1" hangingPunct="1"/>
            <a:r>
              <a:rPr lang="en-US" smtClean="0">
                <a:hlinkClick r:id="rId2"/>
              </a:rPr>
              <a:t>27 amendments </a:t>
            </a:r>
            <a:r>
              <a:rPr lang="en-US" smtClean="0"/>
              <a:t>total have been </a:t>
            </a:r>
            <a:br>
              <a:rPr lang="en-US" smtClean="0"/>
            </a:br>
            <a:r>
              <a:rPr lang="en-US" smtClean="0"/>
              <a:t>added since ratification, </a:t>
            </a:r>
            <a:br>
              <a:rPr lang="en-US" smtClean="0"/>
            </a:br>
            <a:r>
              <a:rPr lang="en-US" smtClean="0"/>
              <a:t>including the first 10. </a:t>
            </a:r>
            <a:br>
              <a:rPr lang="en-US" smtClean="0"/>
            </a:br>
            <a:r>
              <a:rPr lang="en-US" smtClean="0"/>
              <a:t/>
            </a:r>
            <a:br>
              <a:rPr lang="en-US" smtClean="0"/>
            </a:br>
            <a:r>
              <a:rPr lang="en-US" smtClean="0"/>
              <a:t>Most involve changes in the design of institutions in the constitution, and expansions of suffrage. </a:t>
            </a:r>
            <a:r>
              <a:rPr lang="en-US" smtClean="0">
                <a:hlinkClick r:id="rId3"/>
              </a:rPr>
              <a:t>Not all proposed amendments pass</a:t>
            </a:r>
            <a:r>
              <a:rPr lang="en-US" smtClean="0"/>
              <a:t>. </a:t>
            </a:r>
          </a:p>
        </p:txBody>
      </p:sp>
    </p:spTree>
  </p:cSld>
  <p:clrMapOvr>
    <a:masterClrMapping/>
  </p:clrMapOvr>
</p:sld>
</file>

<file path=ppt/slides/slide1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7154" name="Title 1"/>
          <p:cNvSpPr>
            <a:spLocks noGrp="1"/>
          </p:cNvSpPr>
          <p:nvPr>
            <p:ph type="title"/>
          </p:nvPr>
        </p:nvSpPr>
        <p:spPr>
          <a:xfrm>
            <a:off x="457200" y="274638"/>
            <a:ext cx="8229600" cy="6049962"/>
          </a:xfrm>
        </p:spPr>
        <p:txBody>
          <a:bodyPr/>
          <a:lstStyle/>
          <a:p>
            <a:r>
              <a:rPr lang="en-US" smtClean="0"/>
              <a:t>Interpreting the Constitution</a:t>
            </a:r>
          </a:p>
        </p:txBody>
      </p:sp>
    </p:spTree>
  </p:cSld>
  <p:clrMapOvr>
    <a:masterClrMapping/>
  </p:clrMapOvr>
</p:sld>
</file>

<file path=ppt/slides/slide1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8178" name="Title 1"/>
          <p:cNvSpPr>
            <a:spLocks noGrp="1"/>
          </p:cNvSpPr>
          <p:nvPr>
            <p:ph type="title"/>
          </p:nvPr>
        </p:nvSpPr>
        <p:spPr>
          <a:xfrm>
            <a:off x="457200" y="274638"/>
            <a:ext cx="8229600" cy="6049962"/>
          </a:xfrm>
        </p:spPr>
        <p:txBody>
          <a:bodyPr/>
          <a:lstStyle/>
          <a:p>
            <a:pPr eaLnBrk="1" hangingPunct="1"/>
            <a:r>
              <a:rPr lang="en-US" smtClean="0"/>
              <a:t>A central dispute since ratification involves how the document ought to be interpreted. </a:t>
            </a:r>
          </a:p>
        </p:txBody>
      </p:sp>
    </p:spTree>
  </p:cSld>
  <p:clrMapOvr>
    <a:masterClrMapping/>
  </p:clrMapOvr>
</p:sld>
</file>

<file path=ppt/slides/slide1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9202" name="Title 1"/>
          <p:cNvSpPr>
            <a:spLocks noGrp="1"/>
          </p:cNvSpPr>
          <p:nvPr>
            <p:ph type="title"/>
          </p:nvPr>
        </p:nvSpPr>
        <p:spPr>
          <a:xfrm>
            <a:off x="457200" y="274638"/>
            <a:ext cx="8229600" cy="6049962"/>
          </a:xfrm>
        </p:spPr>
        <p:txBody>
          <a:bodyPr/>
          <a:lstStyle/>
          <a:p>
            <a:r>
              <a:rPr lang="en-US" smtClean="0"/>
              <a:t>This is especially problematic given the vague language within the Constitution and the lack of any clear directive regarding how the document should be interpreted.</a:t>
            </a:r>
          </a:p>
        </p:txBody>
      </p:sp>
    </p:spTree>
  </p:cSld>
  <p:clrMapOvr>
    <a:masterClrMapping/>
  </p:clrMapOvr>
</p:sld>
</file>

<file path=ppt/slides/slide1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0226" name="Title 1"/>
          <p:cNvSpPr>
            <a:spLocks noGrp="1"/>
          </p:cNvSpPr>
          <p:nvPr>
            <p:ph type="title"/>
          </p:nvPr>
        </p:nvSpPr>
        <p:spPr>
          <a:xfrm>
            <a:off x="457200" y="274638"/>
            <a:ext cx="8229600" cy="6126162"/>
          </a:xfrm>
        </p:spPr>
        <p:txBody>
          <a:bodyPr/>
          <a:lstStyle/>
          <a:p>
            <a:r>
              <a:rPr lang="en-US" smtClean="0"/>
              <a:t>Here’s a nice quote </a:t>
            </a:r>
            <a:br>
              <a:rPr lang="en-US" smtClean="0"/>
            </a:br>
            <a:r>
              <a:rPr lang="en-US" smtClean="0"/>
              <a:t>from a noted autocrat.</a:t>
            </a:r>
          </a:p>
        </p:txBody>
      </p:sp>
    </p:spTree>
  </p:cSld>
  <p:clrMapOvr>
    <a:masterClrMapping/>
  </p:clrMapOvr>
</p:sld>
</file>

<file path=ppt/slides/slide1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1250" name="Title 3"/>
          <p:cNvSpPr>
            <a:spLocks noGrp="1"/>
          </p:cNvSpPr>
          <p:nvPr>
            <p:ph type="title"/>
          </p:nvPr>
        </p:nvSpPr>
        <p:spPr>
          <a:xfrm>
            <a:off x="457200" y="274638"/>
            <a:ext cx="8229600" cy="6126162"/>
          </a:xfrm>
        </p:spPr>
        <p:txBody>
          <a:bodyPr/>
          <a:lstStyle/>
          <a:p>
            <a:r>
              <a:rPr lang="en-US" i="1" smtClean="0"/>
              <a:t>A Constitution should be </a:t>
            </a:r>
            <a:br>
              <a:rPr lang="en-US" i="1" smtClean="0"/>
            </a:br>
            <a:r>
              <a:rPr lang="en-US" i="1" smtClean="0"/>
              <a:t>short and obscure</a:t>
            </a:r>
            <a:r>
              <a:rPr lang="en-US" smtClean="0"/>
              <a:t>. </a:t>
            </a:r>
            <a:br>
              <a:rPr lang="en-US" smtClean="0"/>
            </a:br>
            <a:r>
              <a:rPr lang="en-US" smtClean="0"/>
              <a:t/>
            </a:r>
            <a:br>
              <a:rPr lang="en-US" smtClean="0"/>
            </a:br>
            <a:r>
              <a:rPr lang="en-US" smtClean="0"/>
              <a:t>- </a:t>
            </a:r>
            <a:r>
              <a:rPr lang="en-US" smtClean="0">
                <a:hlinkClick r:id="rId2"/>
              </a:rPr>
              <a:t>Napoleon Bonaparte</a:t>
            </a:r>
            <a:endParaRPr lang="en-US" smtClean="0"/>
          </a:p>
        </p:txBody>
      </p:sp>
    </p:spTree>
  </p:cSld>
  <p:clrMapOvr>
    <a:masterClrMapping/>
  </p:clrMapOvr>
</p:sld>
</file>

<file path=ppt/slides/slide1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2274" name="Title 1"/>
          <p:cNvSpPr>
            <a:spLocks noGrp="1"/>
          </p:cNvSpPr>
          <p:nvPr>
            <p:ph type="title"/>
          </p:nvPr>
        </p:nvSpPr>
        <p:spPr>
          <a:xfrm>
            <a:off x="457200" y="274638"/>
            <a:ext cx="8229600" cy="6126162"/>
          </a:xfrm>
        </p:spPr>
        <p:txBody>
          <a:bodyPr/>
          <a:lstStyle/>
          <a:p>
            <a:r>
              <a:rPr lang="en-US" smtClean="0"/>
              <a:t>This makes it subject to change.</a:t>
            </a:r>
          </a:p>
        </p:txBody>
      </p:sp>
    </p:spTree>
  </p:cSld>
  <p:clrMapOvr>
    <a:masterClrMapping/>
  </p:clrMapOvr>
</p:sld>
</file>

<file path=ppt/slides/slide1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3298" name="Title 3"/>
          <p:cNvSpPr>
            <a:spLocks noGrp="1"/>
          </p:cNvSpPr>
          <p:nvPr>
            <p:ph type="title"/>
          </p:nvPr>
        </p:nvSpPr>
        <p:spPr>
          <a:xfrm>
            <a:off x="457200" y="274638"/>
            <a:ext cx="8229600" cy="6126162"/>
          </a:xfrm>
        </p:spPr>
        <p:txBody>
          <a:bodyPr/>
          <a:lstStyle/>
          <a:p>
            <a:r>
              <a:rPr lang="en-US" smtClean="0"/>
              <a:t>A constitution can be long and detailed which prescribes clear limits on governmental power, or it can be brief and vague and allow for expansions of power.</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Title 1"/>
          <p:cNvSpPr>
            <a:spLocks noGrp="1"/>
          </p:cNvSpPr>
          <p:nvPr>
            <p:ph type="title"/>
          </p:nvPr>
        </p:nvSpPr>
        <p:spPr>
          <a:xfrm>
            <a:off x="457200" y="274638"/>
            <a:ext cx="8229600" cy="6126162"/>
          </a:xfrm>
        </p:spPr>
        <p:txBody>
          <a:bodyPr/>
          <a:lstStyle/>
          <a:p>
            <a:pPr eaLnBrk="1" hangingPunct="1"/>
            <a:r>
              <a:rPr lang="en-US" sz="3600" dirty="0" smtClean="0"/>
              <a:t>First, a repetition: </a:t>
            </a:r>
            <a:r>
              <a:rPr lang="en-US" sz="3600" dirty="0" smtClean="0"/>
              <a:t/>
            </a:r>
            <a:br>
              <a:rPr lang="en-US" sz="3600" dirty="0" smtClean="0"/>
            </a:br>
            <a:r>
              <a:rPr lang="en-US" sz="3600" dirty="0" smtClean="0"/>
              <a:t/>
            </a:r>
            <a:br>
              <a:rPr lang="en-US" sz="3600" dirty="0" smtClean="0"/>
            </a:br>
            <a:r>
              <a:rPr lang="en-US" sz="3600" dirty="0" smtClean="0"/>
              <a:t>What </a:t>
            </a:r>
            <a:r>
              <a:rPr lang="en-US" sz="3600" dirty="0" smtClean="0"/>
              <a:t>is a </a:t>
            </a:r>
            <a:r>
              <a:rPr lang="en-US" sz="3600" dirty="0" smtClean="0">
                <a:hlinkClick r:id="rId2"/>
              </a:rPr>
              <a:t>Constitution</a:t>
            </a:r>
            <a:r>
              <a:rPr lang="en-US" sz="3600" dirty="0" smtClean="0"/>
              <a:t>?</a:t>
            </a:r>
            <a:br>
              <a:rPr lang="en-US" sz="3600" dirty="0" smtClean="0"/>
            </a:br>
            <a:r>
              <a:rPr lang="en-US" sz="3600" dirty="0" smtClean="0"/>
              <a:t/>
            </a:r>
            <a:br>
              <a:rPr lang="en-US" sz="3600" dirty="0" smtClean="0"/>
            </a:br>
            <a:r>
              <a:rPr lang="en-US" sz="3600" dirty="0" smtClean="0"/>
              <a:t>A set of rules for a government that articulate its powers and functions, and establishes its institutions, principles, structures and procedures. It also establishes its relationship with the general population by clearly stating its limits and the rights of the people.</a:t>
            </a:r>
          </a:p>
        </p:txBody>
      </p:sp>
    </p:spTree>
  </p:cSld>
  <p:clrMapOvr>
    <a:masterClrMapping/>
  </p:clrMapOvr>
</p:sld>
</file>

<file path=ppt/slides/slide1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22" name="Title 3"/>
          <p:cNvSpPr>
            <a:spLocks noGrp="1"/>
          </p:cNvSpPr>
          <p:nvPr>
            <p:ph type="title"/>
          </p:nvPr>
        </p:nvSpPr>
        <p:spPr>
          <a:xfrm>
            <a:off x="457200" y="274638"/>
            <a:ext cx="8229600" cy="6049962"/>
          </a:xfrm>
        </p:spPr>
        <p:txBody>
          <a:bodyPr/>
          <a:lstStyle/>
          <a:p>
            <a:pPr eaLnBrk="1" hangingPunct="1"/>
            <a:r>
              <a:rPr lang="en-US" dirty="0" smtClean="0"/>
              <a:t>The United States Constitution is written with loose terminology, and “elastic clauses,” which has allowed for expansion.</a:t>
            </a:r>
          </a:p>
        </p:txBody>
      </p:sp>
    </p:spTree>
  </p:cSld>
  <p:clrMapOvr>
    <a:masterClrMapping/>
  </p:clrMapOvr>
</p:sld>
</file>

<file path=ppt/slides/slide1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5346" name="Title 3"/>
          <p:cNvSpPr>
            <a:spLocks noGrp="1"/>
          </p:cNvSpPr>
          <p:nvPr>
            <p:ph type="title"/>
          </p:nvPr>
        </p:nvSpPr>
        <p:spPr>
          <a:xfrm>
            <a:off x="457200" y="274638"/>
            <a:ext cx="8229600" cy="6126162"/>
          </a:xfrm>
        </p:spPr>
        <p:txBody>
          <a:bodyPr/>
          <a:lstStyle/>
          <a:p>
            <a:r>
              <a:rPr lang="en-US" smtClean="0"/>
              <a:t>The U.S. Constitution has 4,400 words. It is the oldest and shortest written Constitution of any major government in the world.</a:t>
            </a:r>
            <a:br>
              <a:rPr lang="en-US" smtClean="0"/>
            </a:br>
            <a:r>
              <a:rPr lang="en-US" smtClean="0"/>
              <a:t/>
            </a:r>
            <a:br>
              <a:rPr lang="en-US" smtClean="0"/>
            </a:br>
            <a:r>
              <a:rPr lang="en-US" smtClean="0"/>
              <a:t>The Texas Constitution </a:t>
            </a:r>
            <a:br>
              <a:rPr lang="en-US" smtClean="0"/>
            </a:br>
            <a:r>
              <a:rPr lang="en-US" smtClean="0"/>
              <a:t>has 80,806 words.</a:t>
            </a:r>
          </a:p>
        </p:txBody>
      </p:sp>
    </p:spTree>
  </p:cSld>
  <p:clrMapOvr>
    <a:masterClrMapping/>
  </p:clrMapOvr>
</p:sld>
</file>

<file path=ppt/slides/slide1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6370" name="Title 1"/>
          <p:cNvSpPr>
            <a:spLocks noGrp="1"/>
          </p:cNvSpPr>
          <p:nvPr>
            <p:ph type="title"/>
          </p:nvPr>
        </p:nvSpPr>
        <p:spPr>
          <a:xfrm>
            <a:off x="457200" y="274638"/>
            <a:ext cx="8229600" cy="6049962"/>
          </a:xfrm>
        </p:spPr>
        <p:txBody>
          <a:bodyPr/>
          <a:lstStyle/>
          <a:p>
            <a:r>
              <a:rPr lang="en-US" smtClean="0"/>
              <a:t>As we will see in future lectures, these phrases include the </a:t>
            </a:r>
            <a:r>
              <a:rPr lang="en-US" smtClean="0">
                <a:hlinkClick r:id="rId2"/>
              </a:rPr>
              <a:t>“commerce clause,”</a:t>
            </a:r>
            <a:r>
              <a:rPr lang="en-US" smtClean="0"/>
              <a:t> the </a:t>
            </a:r>
            <a:r>
              <a:rPr lang="en-US" smtClean="0">
                <a:hlinkClick r:id="rId3"/>
              </a:rPr>
              <a:t>“necessary and proper clause,”</a:t>
            </a:r>
            <a:r>
              <a:rPr lang="en-US" smtClean="0"/>
              <a:t>, and the </a:t>
            </a:r>
            <a:r>
              <a:rPr lang="en-US" smtClean="0">
                <a:hlinkClick r:id="rId4"/>
              </a:rPr>
              <a:t>“general welfare” and  “taxing and spending”</a:t>
            </a:r>
            <a:r>
              <a:rPr lang="en-US" smtClean="0"/>
              <a:t> clauses.</a:t>
            </a:r>
          </a:p>
        </p:txBody>
      </p:sp>
    </p:spTree>
  </p:cSld>
  <p:clrMapOvr>
    <a:masterClrMapping/>
  </p:clrMapOvr>
</p:sld>
</file>

<file path=ppt/slides/slide1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7394" name="Title 3"/>
          <p:cNvSpPr>
            <a:spLocks noGrp="1"/>
          </p:cNvSpPr>
          <p:nvPr>
            <p:ph type="title"/>
          </p:nvPr>
        </p:nvSpPr>
        <p:spPr>
          <a:xfrm>
            <a:off x="457200" y="274638"/>
            <a:ext cx="8229600" cy="6049962"/>
          </a:xfrm>
        </p:spPr>
        <p:txBody>
          <a:bodyPr/>
          <a:lstStyle/>
          <a:p>
            <a:pPr eaLnBrk="1" hangingPunct="1"/>
            <a:r>
              <a:rPr lang="en-US" dirty="0" smtClean="0"/>
              <a:t>As we will see in the next set of slides, the </a:t>
            </a:r>
            <a:r>
              <a:rPr lang="en-US" dirty="0" smtClean="0"/>
              <a:t>Texas Constitution of 1876 is written with highly restrictive language. It has no elastic clauses. Any significant changes must be made with constitutional amendments.</a:t>
            </a:r>
          </a:p>
        </p:txBody>
      </p:sp>
    </p:spTree>
  </p:cSld>
  <p:clrMapOvr>
    <a:masterClrMapping/>
  </p:clrMapOvr>
</p:sld>
</file>

<file path=ppt/slides/slide1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1490" name="Title 1"/>
          <p:cNvSpPr>
            <a:spLocks noGrp="1"/>
          </p:cNvSpPr>
          <p:nvPr>
            <p:ph type="title"/>
          </p:nvPr>
        </p:nvSpPr>
        <p:spPr>
          <a:xfrm>
            <a:off x="457200" y="274638"/>
            <a:ext cx="8229600" cy="6049962"/>
          </a:xfrm>
        </p:spPr>
        <p:txBody>
          <a:bodyPr/>
          <a:lstStyle/>
          <a:p>
            <a:r>
              <a:rPr lang="en-US" dirty="0" smtClean="0"/>
              <a:t>An early dispute about interpretation regarded whether the Constitution </a:t>
            </a:r>
            <a:r>
              <a:rPr lang="en-US" dirty="0" smtClean="0">
                <a:hlinkClick r:id="rId2"/>
              </a:rPr>
              <a:t>authorized the creation of a national bank</a:t>
            </a:r>
            <a:r>
              <a:rPr lang="en-US" dirty="0" smtClean="0"/>
              <a:t>.</a:t>
            </a:r>
            <a:br>
              <a:rPr lang="en-US" dirty="0" smtClean="0"/>
            </a:br>
            <a:r>
              <a:rPr lang="en-US" dirty="0" smtClean="0"/>
              <a:t/>
            </a:r>
            <a:br>
              <a:rPr lang="en-US" dirty="0" smtClean="0"/>
            </a:br>
            <a:r>
              <a:rPr lang="en-US" dirty="0" smtClean="0"/>
              <a:t>It was not a delegated power.</a:t>
            </a:r>
          </a:p>
        </p:txBody>
      </p:sp>
    </p:spTree>
  </p:cSld>
  <p:clrMapOvr>
    <a:masterClrMapping/>
  </p:clrMapOvr>
</p:sld>
</file>

<file path=ppt/slides/slide1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2514" name="Title 1"/>
          <p:cNvSpPr>
            <a:spLocks noGrp="1"/>
          </p:cNvSpPr>
          <p:nvPr>
            <p:ph type="title"/>
          </p:nvPr>
        </p:nvSpPr>
        <p:spPr>
          <a:xfrm>
            <a:off x="457200" y="274638"/>
            <a:ext cx="8229600" cy="6049962"/>
          </a:xfrm>
        </p:spPr>
        <p:txBody>
          <a:bodyPr/>
          <a:lstStyle/>
          <a:p>
            <a:r>
              <a:rPr lang="en-US" smtClean="0"/>
              <a:t>Alexander Hamilton argued that such authority rested on the </a:t>
            </a:r>
            <a:r>
              <a:rPr lang="en-US" smtClean="0">
                <a:hlinkClick r:id="rId2"/>
              </a:rPr>
              <a:t>necessary and proper clause</a:t>
            </a:r>
            <a:r>
              <a:rPr lang="en-US" smtClean="0"/>
              <a:t>.</a:t>
            </a:r>
            <a:br>
              <a:rPr lang="en-US" smtClean="0"/>
            </a:br>
            <a:r>
              <a:rPr lang="en-US" smtClean="0"/>
              <a:t/>
            </a:r>
            <a:br>
              <a:rPr lang="en-US" smtClean="0"/>
            </a:br>
            <a:r>
              <a:rPr lang="en-US" smtClean="0"/>
              <a:t>Decades later, Andrew Jackson would argue that it did not.</a:t>
            </a:r>
          </a:p>
        </p:txBody>
      </p:sp>
    </p:spTree>
  </p:cSld>
  <p:clrMapOvr>
    <a:masterClrMapping/>
  </p:clrMapOvr>
</p:sld>
</file>

<file path=ppt/slides/slide1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7634" name="Title 1"/>
          <p:cNvSpPr>
            <a:spLocks noGrp="1"/>
          </p:cNvSpPr>
          <p:nvPr>
            <p:ph type="title"/>
          </p:nvPr>
        </p:nvSpPr>
        <p:spPr>
          <a:xfrm>
            <a:off x="457200" y="274638"/>
            <a:ext cx="8229600" cy="6049962"/>
          </a:xfrm>
        </p:spPr>
        <p:txBody>
          <a:bodyPr/>
          <a:lstStyle/>
          <a:p>
            <a:r>
              <a:rPr lang="en-US" sz="3600" smtClean="0"/>
              <a:t>The Necessary and Proper Clause</a:t>
            </a:r>
            <a:br>
              <a:rPr lang="en-US" sz="3600" smtClean="0"/>
            </a:br>
            <a:r>
              <a:rPr lang="en-US" sz="3600" smtClean="0"/>
              <a:t/>
            </a:r>
            <a:br>
              <a:rPr lang="en-US" sz="3600" smtClean="0"/>
            </a:br>
            <a:r>
              <a:rPr lang="en-US" sz="3600" smtClean="0"/>
              <a:t>“The </a:t>
            </a:r>
            <a:r>
              <a:rPr lang="en-US" sz="3600" smtClean="0">
                <a:hlinkClick r:id="rId2" action="ppaction://hlinkfile" tooltip="United States Congress"/>
              </a:rPr>
              <a:t>Congress</a:t>
            </a:r>
            <a:r>
              <a:rPr lang="en-US" sz="3600" smtClean="0"/>
              <a:t> shall have Power - To make all Laws which shall be necessary and proper for carrying into Execution the </a:t>
            </a:r>
            <a:r>
              <a:rPr lang="en-US" sz="3600" smtClean="0">
                <a:hlinkClick r:id="rId3" action="ppaction://hlinkfile" tooltip="Enumerated powers"/>
              </a:rPr>
              <a:t>foregoing Powers</a:t>
            </a:r>
            <a:r>
              <a:rPr lang="en-US" sz="3600" smtClean="0"/>
              <a:t>, and all other Powers vested by this Constitution in the Government of the United States, or in any Department or Officer thereof.”</a:t>
            </a:r>
          </a:p>
        </p:txBody>
      </p:sp>
    </p:spTree>
  </p:cSld>
  <p:clrMapOvr>
    <a:masterClrMapping/>
  </p:clrMapOvr>
</p:sld>
</file>

<file path=ppt/slides/slide1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3538" name="Title 1"/>
          <p:cNvSpPr>
            <a:spLocks noGrp="1"/>
          </p:cNvSpPr>
          <p:nvPr>
            <p:ph type="title"/>
          </p:nvPr>
        </p:nvSpPr>
        <p:spPr>
          <a:xfrm>
            <a:off x="457200" y="274638"/>
            <a:ext cx="8229600" cy="6049962"/>
          </a:xfrm>
        </p:spPr>
        <p:txBody>
          <a:bodyPr/>
          <a:lstStyle/>
          <a:p>
            <a:r>
              <a:rPr lang="en-US" smtClean="0"/>
              <a:t>Ultimately the decision is up to the Supreme Court. They have the power to interpret the document and to use judicial review to overturn legislation they see as violating the Constitution as they interpret it.</a:t>
            </a:r>
          </a:p>
        </p:txBody>
      </p:sp>
    </p:spTree>
  </p:cSld>
  <p:clrMapOvr>
    <a:masterClrMapping/>
  </p:clrMapOvr>
</p:sld>
</file>

<file path=ppt/slides/slide1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62" name="Title 1"/>
          <p:cNvSpPr>
            <a:spLocks noGrp="1"/>
          </p:cNvSpPr>
          <p:nvPr>
            <p:ph type="title"/>
          </p:nvPr>
        </p:nvSpPr>
        <p:spPr>
          <a:xfrm>
            <a:off x="457200" y="274638"/>
            <a:ext cx="8229600" cy="6126162"/>
          </a:xfrm>
        </p:spPr>
        <p:txBody>
          <a:bodyPr/>
          <a:lstStyle/>
          <a:p>
            <a:r>
              <a:rPr lang="en-US" i="1" smtClean="0"/>
              <a:t>We are under a Constitution, but the Constitution is what the judges say it is, and the judiciary is the safeguard of our property and our liberty and our property under the Constitution.</a:t>
            </a:r>
            <a:r>
              <a:rPr lang="en-US" smtClean="0"/>
              <a:t/>
            </a:r>
            <a:br>
              <a:rPr lang="en-US" smtClean="0"/>
            </a:br>
            <a:r>
              <a:rPr lang="en-US" smtClean="0"/>
              <a:t/>
            </a:r>
            <a:br>
              <a:rPr lang="en-US" smtClean="0"/>
            </a:br>
            <a:r>
              <a:rPr lang="en-US" smtClean="0"/>
              <a:t>- Charles Evans Hughes</a:t>
            </a:r>
          </a:p>
        </p:txBody>
      </p:sp>
    </p:spTree>
  </p:cSld>
  <p:clrMapOvr>
    <a:masterClrMapping/>
  </p:clrMapOvr>
</p:sld>
</file>

<file path=ppt/slides/slide1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5586" name="Title 1"/>
          <p:cNvSpPr>
            <a:spLocks noGrp="1"/>
          </p:cNvSpPr>
          <p:nvPr>
            <p:ph type="title"/>
          </p:nvPr>
        </p:nvSpPr>
        <p:spPr>
          <a:xfrm>
            <a:off x="457200" y="274638"/>
            <a:ext cx="8229600" cy="6049962"/>
          </a:xfrm>
        </p:spPr>
        <p:txBody>
          <a:bodyPr/>
          <a:lstStyle/>
          <a:p>
            <a:r>
              <a:rPr lang="en-US" smtClean="0"/>
              <a:t>The Supreme Court would ultimately agree with Hamilton.</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 constitution provides the basic law upon which a society chooses to govern itself.</a:t>
            </a:r>
            <a:endParaRPr lang="en-US" dirty="0"/>
          </a:p>
        </p:txBody>
      </p:sp>
    </p:spTree>
    <p:extLst>
      <p:ext uri="{BB962C8B-B14F-4D97-AF65-F5344CB8AC3E}">
        <p14:creationId xmlns:p14="http://schemas.microsoft.com/office/powerpoint/2010/main" val="3663097205"/>
      </p:ext>
    </p:extLst>
  </p:cSld>
  <p:clrMapOvr>
    <a:masterClrMapping/>
  </p:clrMapOvr>
</p:sld>
</file>

<file path=ppt/slides/slide1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6610" name="Title 1"/>
          <p:cNvSpPr>
            <a:spLocks noGrp="1"/>
          </p:cNvSpPr>
          <p:nvPr>
            <p:ph type="title"/>
          </p:nvPr>
        </p:nvSpPr>
        <p:spPr>
          <a:xfrm>
            <a:off x="457200" y="274638"/>
            <a:ext cx="8229600" cy="6049962"/>
          </a:xfrm>
        </p:spPr>
        <p:txBody>
          <a:bodyPr/>
          <a:lstStyle/>
          <a:p>
            <a:r>
              <a:rPr lang="en-US" smtClean="0"/>
              <a:t>The court would rule in </a:t>
            </a:r>
            <a:r>
              <a:rPr lang="en-US" smtClean="0">
                <a:hlinkClick r:id="rId2"/>
              </a:rPr>
              <a:t>McCullough v Maryland </a:t>
            </a:r>
            <a:r>
              <a:rPr lang="en-US" smtClean="0"/>
              <a:t>(1819) that the necessary and proper clause should be interpreted broadly and that it did authorize a national bank. </a:t>
            </a:r>
          </a:p>
        </p:txBody>
      </p:sp>
    </p:spTree>
  </p:cSld>
  <p:clrMapOvr>
    <a:masterClrMapping/>
  </p:clrMapOvr>
</p:sld>
</file>

<file path=ppt/slides/slide1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8658" name="Title 1"/>
          <p:cNvSpPr>
            <a:spLocks noGrp="1"/>
          </p:cNvSpPr>
          <p:nvPr>
            <p:ph type="title"/>
          </p:nvPr>
        </p:nvSpPr>
        <p:spPr>
          <a:xfrm>
            <a:off x="457200" y="274638"/>
            <a:ext cx="8229600" cy="6049962"/>
          </a:xfrm>
        </p:spPr>
        <p:txBody>
          <a:bodyPr/>
          <a:lstStyle/>
          <a:p>
            <a:r>
              <a:rPr lang="en-US" smtClean="0"/>
              <a:t>The dispute involved whether “necessary and proper” meant useful, or essential.</a:t>
            </a:r>
          </a:p>
        </p:txBody>
      </p:sp>
    </p:spTree>
  </p:cSld>
  <p:clrMapOvr>
    <a:masterClrMapping/>
  </p:clrMapOvr>
</p:sld>
</file>

<file path=ppt/slides/slide1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9682" name="Title 1"/>
          <p:cNvSpPr>
            <a:spLocks noGrp="1"/>
          </p:cNvSpPr>
          <p:nvPr>
            <p:ph type="title"/>
          </p:nvPr>
        </p:nvSpPr>
        <p:spPr>
          <a:xfrm>
            <a:off x="457200" y="274638"/>
            <a:ext cx="8229600" cy="6049962"/>
          </a:xfrm>
        </p:spPr>
        <p:txBody>
          <a:bodyPr/>
          <a:lstStyle/>
          <a:p>
            <a:r>
              <a:rPr lang="en-US" smtClean="0"/>
              <a:t>If the term means “useful” then the powers contained in the clause are expansive, if it means “essential” then the powers are restricted.</a:t>
            </a:r>
          </a:p>
        </p:txBody>
      </p:sp>
    </p:spTree>
  </p:cSld>
  <p:clrMapOvr>
    <a:masterClrMapping/>
  </p:clrMapOvr>
</p:sld>
</file>

<file path=ppt/slides/slide1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0706" name="Title 1"/>
          <p:cNvSpPr>
            <a:spLocks noGrp="1"/>
          </p:cNvSpPr>
          <p:nvPr>
            <p:ph type="title"/>
          </p:nvPr>
        </p:nvSpPr>
        <p:spPr>
          <a:xfrm>
            <a:off x="457200" y="274638"/>
            <a:ext cx="8229600" cy="6049962"/>
          </a:xfrm>
        </p:spPr>
        <p:txBody>
          <a:bodyPr/>
          <a:lstStyle/>
          <a:p>
            <a:r>
              <a:rPr lang="en-US" smtClean="0"/>
              <a:t>The former is a loose reading, the later is strict.</a:t>
            </a:r>
            <a:br>
              <a:rPr lang="en-US" smtClean="0"/>
            </a:br>
            <a:r>
              <a:rPr lang="en-US" smtClean="0"/>
              <a:t/>
            </a:r>
            <a:br>
              <a:rPr lang="en-US" smtClean="0"/>
            </a:br>
            <a:r>
              <a:rPr lang="en-US" smtClean="0"/>
              <a:t>Similar disputes exist over the commerce clause, the general welfare clause and the taxing clause.</a:t>
            </a:r>
          </a:p>
        </p:txBody>
      </p:sp>
    </p:spTree>
  </p:cSld>
  <p:clrMapOvr>
    <a:masterClrMapping/>
  </p:clrMapOvr>
</p:sld>
</file>

<file path=ppt/slides/slide1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1730" name="Title 1"/>
          <p:cNvSpPr>
            <a:spLocks noGrp="1"/>
          </p:cNvSpPr>
          <p:nvPr>
            <p:ph type="title"/>
          </p:nvPr>
        </p:nvSpPr>
        <p:spPr>
          <a:xfrm>
            <a:off x="457200" y="274638"/>
            <a:ext cx="8229600" cy="6126162"/>
          </a:xfrm>
        </p:spPr>
        <p:txBody>
          <a:bodyPr/>
          <a:lstStyle/>
          <a:p>
            <a:pPr eaLnBrk="1" hangingPunct="1"/>
            <a:r>
              <a:rPr lang="en-US" smtClean="0"/>
              <a:t>This leads to an ongoing controversy regarding the  Constitution:  Should it be interpreted narrowly or broadly?</a:t>
            </a:r>
            <a:br>
              <a:rPr lang="en-US" smtClean="0"/>
            </a:br>
            <a:r>
              <a:rPr lang="en-US" smtClean="0"/>
              <a:t/>
            </a:r>
            <a:br>
              <a:rPr lang="en-US" smtClean="0"/>
            </a:br>
            <a:r>
              <a:rPr lang="en-US" smtClean="0"/>
              <a:t>Loose Construction (</a:t>
            </a:r>
            <a:r>
              <a:rPr lang="en-US" smtClean="0">
                <a:hlinkClick r:id="rId2"/>
              </a:rPr>
              <a:t>broad</a:t>
            </a:r>
            <a:r>
              <a:rPr lang="en-US" smtClean="0"/>
              <a:t>)</a:t>
            </a:r>
            <a:br>
              <a:rPr lang="en-US" smtClean="0"/>
            </a:br>
            <a:r>
              <a:rPr lang="en-US" smtClean="0">
                <a:hlinkClick r:id="rId3"/>
              </a:rPr>
              <a:t>Strict Construction</a:t>
            </a:r>
            <a:r>
              <a:rPr lang="en-US" smtClean="0"/>
              <a:t> (narrow)</a:t>
            </a:r>
            <a:br>
              <a:rPr lang="en-US" smtClean="0"/>
            </a:br>
            <a:r>
              <a:rPr lang="en-US" smtClean="0"/>
              <a:t/>
            </a:r>
            <a:br>
              <a:rPr lang="en-US" smtClean="0"/>
            </a:br>
            <a:r>
              <a:rPr lang="en-US" sz="2800" smtClean="0">
                <a:hlinkClick r:id="rId4"/>
              </a:rPr>
              <a:t>Theories of Constitutional Interpretation</a:t>
            </a:r>
            <a:r>
              <a:rPr lang="en-US" sz="2800" smtClean="0"/>
              <a:t>.</a:t>
            </a:r>
          </a:p>
        </p:txBody>
      </p:sp>
    </p:spTree>
  </p:cSld>
  <p:clrMapOvr>
    <a:masterClrMapping/>
  </p:clrMapOvr>
</p:sld>
</file>

<file path=ppt/slides/slide1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2754" name="Title 1"/>
          <p:cNvSpPr>
            <a:spLocks noGrp="1"/>
          </p:cNvSpPr>
          <p:nvPr>
            <p:ph type="title"/>
          </p:nvPr>
        </p:nvSpPr>
        <p:spPr>
          <a:xfrm>
            <a:off x="457200" y="274638"/>
            <a:ext cx="8229600" cy="5973762"/>
          </a:xfrm>
        </p:spPr>
        <p:txBody>
          <a:bodyPr/>
          <a:lstStyle/>
          <a:p>
            <a:r>
              <a:rPr lang="en-US" smtClean="0"/>
              <a:t>Did the framers have a position on this? Again there is a dispute over whether this was the case, or if it was, if all the framers had the same position on this issue. </a:t>
            </a:r>
          </a:p>
        </p:txBody>
      </p:sp>
    </p:spTree>
  </p:cSld>
  <p:clrMapOvr>
    <a:masterClrMapping/>
  </p:clrMapOvr>
</p:sld>
</file>

<file path=ppt/slides/slide1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3778" name="Title 1"/>
          <p:cNvSpPr>
            <a:spLocks noGrp="1"/>
          </p:cNvSpPr>
          <p:nvPr>
            <p:ph type="title"/>
          </p:nvPr>
        </p:nvSpPr>
        <p:spPr>
          <a:xfrm>
            <a:off x="457200" y="274638"/>
            <a:ext cx="8229600" cy="6126162"/>
          </a:xfrm>
        </p:spPr>
        <p:txBody>
          <a:bodyPr/>
          <a:lstStyle/>
          <a:p>
            <a:pPr eaLnBrk="1" hangingPunct="1"/>
            <a:r>
              <a:rPr lang="en-US" smtClean="0"/>
              <a:t>Should the document be interpreted in accordance with changes that occur in society or should a hard and fast meaning be adhered to?</a:t>
            </a:r>
          </a:p>
        </p:txBody>
      </p:sp>
    </p:spTree>
  </p:cSld>
  <p:clrMapOvr>
    <a:masterClrMapping/>
  </p:clrMapOvr>
</p:sld>
</file>

<file path=ppt/slides/slide1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02" name="Title 1"/>
          <p:cNvSpPr>
            <a:spLocks noGrp="1"/>
          </p:cNvSpPr>
          <p:nvPr>
            <p:ph type="title"/>
          </p:nvPr>
        </p:nvSpPr>
        <p:spPr>
          <a:xfrm>
            <a:off x="457200" y="274638"/>
            <a:ext cx="8229600" cy="5973762"/>
          </a:xfrm>
        </p:spPr>
        <p:txBody>
          <a:bodyPr/>
          <a:lstStyle/>
          <a:p>
            <a:r>
              <a:rPr lang="en-US" smtClean="0"/>
              <a:t>This is an important dispute. A loose interpretation allows for expansion of national power. A strict interpretation does not.</a:t>
            </a:r>
          </a:p>
        </p:txBody>
      </p:sp>
    </p:spTree>
  </p:cSld>
  <p:clrMapOvr>
    <a:masterClrMapping/>
  </p:clrMapOvr>
</p:sld>
</file>

<file path=ppt/slides/slide1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826" name="Title 1"/>
          <p:cNvSpPr>
            <a:spLocks noGrp="1"/>
          </p:cNvSpPr>
          <p:nvPr>
            <p:ph type="title"/>
          </p:nvPr>
        </p:nvSpPr>
        <p:spPr>
          <a:xfrm>
            <a:off x="457200" y="274638"/>
            <a:ext cx="8229600" cy="5973762"/>
          </a:xfrm>
        </p:spPr>
        <p:txBody>
          <a:bodyPr/>
          <a:lstStyle/>
          <a:p>
            <a:r>
              <a:rPr lang="en-US" smtClean="0"/>
              <a:t>There are various schools of thought that have developed concerning how the Constitution ought to be interpreted.</a:t>
            </a:r>
            <a:br>
              <a:rPr lang="en-US" smtClean="0"/>
            </a:br>
            <a:r>
              <a:rPr lang="en-US" smtClean="0"/>
              <a:t/>
            </a:r>
            <a:br>
              <a:rPr lang="en-US" smtClean="0"/>
            </a:br>
            <a:r>
              <a:rPr lang="en-US" smtClean="0"/>
              <a:t>Here are a few</a:t>
            </a:r>
          </a:p>
        </p:txBody>
      </p:sp>
    </p:spTree>
  </p:cSld>
  <p:clrMapOvr>
    <a:masterClrMapping/>
  </p:clrMapOvr>
</p:sld>
</file>

<file path=ppt/slides/slide1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6850" name="Title 1"/>
          <p:cNvSpPr>
            <a:spLocks noGrp="1"/>
          </p:cNvSpPr>
          <p:nvPr>
            <p:ph type="title"/>
          </p:nvPr>
        </p:nvSpPr>
        <p:spPr>
          <a:xfrm>
            <a:off x="457200" y="274638"/>
            <a:ext cx="8229600" cy="6126162"/>
          </a:xfrm>
        </p:spPr>
        <p:txBody>
          <a:bodyPr/>
          <a:lstStyle/>
          <a:p>
            <a:pPr eaLnBrk="1" hangingPunct="1"/>
            <a:r>
              <a:rPr lang="en-US" smtClean="0">
                <a:hlinkClick r:id="rId2"/>
              </a:rPr>
              <a:t>Textualism</a:t>
            </a:r>
            <a:endParaRPr lang="en-US" smtClean="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Title 1"/>
          <p:cNvSpPr>
            <a:spLocks noGrp="1"/>
          </p:cNvSpPr>
          <p:nvPr>
            <p:ph type="title"/>
          </p:nvPr>
        </p:nvSpPr>
        <p:spPr>
          <a:xfrm>
            <a:off x="457200" y="274638"/>
            <a:ext cx="8229600" cy="6126162"/>
          </a:xfrm>
        </p:spPr>
        <p:txBody>
          <a:bodyPr/>
          <a:lstStyle/>
          <a:p>
            <a:r>
              <a:rPr lang="en-US" smtClean="0"/>
              <a:t>A country’s constitution tends to reflect its values and goals, but also the political circumstances and problems it faced during its drafting, signing and ratification.</a:t>
            </a:r>
          </a:p>
        </p:txBody>
      </p:sp>
    </p:spTree>
  </p:cSld>
  <p:clrMapOvr>
    <a:masterClrMapping/>
  </p:clrMapOvr>
</p:sld>
</file>

<file path=ppt/slides/slide1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7874" name="Title 1"/>
          <p:cNvSpPr>
            <a:spLocks noGrp="1"/>
          </p:cNvSpPr>
          <p:nvPr>
            <p:ph type="title"/>
          </p:nvPr>
        </p:nvSpPr>
        <p:spPr>
          <a:xfrm>
            <a:off x="457200" y="274638"/>
            <a:ext cx="8229600" cy="6126162"/>
          </a:xfrm>
        </p:spPr>
        <p:txBody>
          <a:bodyPr/>
          <a:lstStyle/>
          <a:p>
            <a:r>
              <a:rPr lang="en-US" i="1" smtClean="0"/>
              <a:t>Do not separate text from historical background. If you do, you will have perverted and subverted the Constitution, which can only end in a distorted, bastardized form of illegitimate government.</a:t>
            </a:r>
            <a:r>
              <a:rPr lang="en-US" smtClean="0"/>
              <a:t/>
            </a:r>
            <a:br>
              <a:rPr lang="en-US" smtClean="0"/>
            </a:br>
            <a:r>
              <a:rPr lang="en-US" smtClean="0"/>
              <a:t/>
            </a:r>
            <a:br>
              <a:rPr lang="en-US" smtClean="0"/>
            </a:br>
            <a:r>
              <a:rPr lang="en-US" smtClean="0"/>
              <a:t>- James Madison</a:t>
            </a:r>
          </a:p>
        </p:txBody>
      </p:sp>
    </p:spTree>
  </p:cSld>
  <p:clrMapOvr>
    <a:masterClrMapping/>
  </p:clrMapOvr>
</p:sld>
</file>

<file path=ppt/slides/slide1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8898" name="Title 1"/>
          <p:cNvSpPr>
            <a:spLocks noGrp="1"/>
          </p:cNvSpPr>
          <p:nvPr>
            <p:ph type="title"/>
          </p:nvPr>
        </p:nvSpPr>
        <p:spPr>
          <a:xfrm>
            <a:off x="457200" y="274638"/>
            <a:ext cx="8229600" cy="5973762"/>
          </a:xfrm>
        </p:spPr>
        <p:txBody>
          <a:bodyPr/>
          <a:lstStyle/>
          <a:p>
            <a:r>
              <a:rPr lang="en-US" smtClean="0">
                <a:hlinkClick r:id="rId2"/>
              </a:rPr>
              <a:t>Originalism</a:t>
            </a:r>
            <a:endParaRPr lang="en-US" smtClean="0"/>
          </a:p>
        </p:txBody>
      </p:sp>
    </p:spTree>
  </p:cSld>
  <p:clrMapOvr>
    <a:masterClrMapping/>
  </p:clrMapOvr>
</p:sld>
</file>

<file path=ppt/slides/slide1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9922" name="Title 1"/>
          <p:cNvSpPr>
            <a:spLocks noGrp="1"/>
          </p:cNvSpPr>
          <p:nvPr>
            <p:ph type="title"/>
          </p:nvPr>
        </p:nvSpPr>
        <p:spPr>
          <a:xfrm>
            <a:off x="457200" y="274638"/>
            <a:ext cx="8229600" cy="6049962"/>
          </a:xfrm>
        </p:spPr>
        <p:txBody>
          <a:bodyPr/>
          <a:lstStyle/>
          <a:p>
            <a:r>
              <a:rPr lang="en-US" i="1" smtClean="0"/>
              <a:t>Our Constitution was not written in the sands to be washed away by each wave of new judges blown in by each successive political wind.</a:t>
            </a:r>
            <a:r>
              <a:rPr lang="en-US" smtClean="0"/>
              <a:t/>
            </a:r>
            <a:br>
              <a:rPr lang="en-US" smtClean="0"/>
            </a:br>
            <a:r>
              <a:rPr lang="en-US" smtClean="0"/>
              <a:t/>
            </a:r>
            <a:br>
              <a:rPr lang="en-US" smtClean="0"/>
            </a:br>
            <a:r>
              <a:rPr lang="en-US" smtClean="0"/>
              <a:t>- Hugo Black</a:t>
            </a:r>
          </a:p>
        </p:txBody>
      </p:sp>
    </p:spTree>
  </p:cSld>
  <p:clrMapOvr>
    <a:masterClrMapping/>
  </p:clrMapOvr>
</p:sld>
</file>

<file path=ppt/slides/slide1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0946" name="Title 1"/>
          <p:cNvSpPr>
            <a:spLocks noGrp="1"/>
          </p:cNvSpPr>
          <p:nvPr>
            <p:ph type="title"/>
          </p:nvPr>
        </p:nvSpPr>
        <p:spPr>
          <a:xfrm>
            <a:off x="457200" y="274638"/>
            <a:ext cx="8229600" cy="5973762"/>
          </a:xfrm>
        </p:spPr>
        <p:txBody>
          <a:bodyPr/>
          <a:lstStyle/>
          <a:p>
            <a:r>
              <a:rPr lang="en-US" smtClean="0">
                <a:hlinkClick r:id="rId2"/>
              </a:rPr>
              <a:t>The Living Constitution</a:t>
            </a:r>
            <a:endParaRPr lang="en-US" smtClean="0"/>
          </a:p>
        </p:txBody>
      </p:sp>
    </p:spTree>
  </p:cSld>
  <p:clrMapOvr>
    <a:masterClrMapping/>
  </p:clrMapOvr>
</p:sld>
</file>

<file path=ppt/slides/slide1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1970" name="Title 1"/>
          <p:cNvSpPr>
            <a:spLocks noGrp="1"/>
          </p:cNvSpPr>
          <p:nvPr>
            <p:ph type="title"/>
          </p:nvPr>
        </p:nvSpPr>
        <p:spPr>
          <a:xfrm>
            <a:off x="457200" y="274638"/>
            <a:ext cx="8229600" cy="6126162"/>
          </a:xfrm>
        </p:spPr>
        <p:txBody>
          <a:bodyPr/>
          <a:lstStyle/>
          <a:p>
            <a:r>
              <a:rPr lang="en-US" smtClean="0"/>
              <a:t>   </a:t>
            </a:r>
            <a:r>
              <a:rPr lang="en-US" i="1" smtClean="0"/>
              <a:t>  The United States Constitution has proven itself the most marvelously elastic compilation of rules of government ever written.</a:t>
            </a:r>
            <a:r>
              <a:rPr lang="en-US" smtClean="0"/>
              <a:t/>
            </a:r>
            <a:br>
              <a:rPr lang="en-US" smtClean="0"/>
            </a:br>
            <a:r>
              <a:rPr lang="en-US" smtClean="0"/>
              <a:t/>
            </a:r>
            <a:br>
              <a:rPr lang="en-US" smtClean="0"/>
            </a:br>
            <a:r>
              <a:rPr lang="en-US" smtClean="0"/>
              <a:t>- Franklin Roosevelt</a:t>
            </a:r>
          </a:p>
        </p:txBody>
      </p:sp>
    </p:spTree>
  </p:cSld>
  <p:clrMapOvr>
    <a:masterClrMapping/>
  </p:clrMapOvr>
</p:sld>
</file>

<file path=ppt/slides/slide1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2994" name="Title 1"/>
          <p:cNvSpPr>
            <a:spLocks noGrp="1"/>
          </p:cNvSpPr>
          <p:nvPr>
            <p:ph type="title"/>
          </p:nvPr>
        </p:nvSpPr>
        <p:spPr>
          <a:xfrm>
            <a:off x="457200" y="274638"/>
            <a:ext cx="8229600" cy="6126162"/>
          </a:xfrm>
        </p:spPr>
        <p:txBody>
          <a:bodyPr/>
          <a:lstStyle/>
          <a:p>
            <a:r>
              <a:rPr lang="en-US" smtClean="0"/>
              <a:t>     </a:t>
            </a:r>
            <a:r>
              <a:rPr lang="en-US" i="1" smtClean="0"/>
              <a:t>It is the genius of our Constitution that under its shelter of enduring institutions and rooted principles there is ample room for the rich fertility of American political invention.</a:t>
            </a:r>
            <a:r>
              <a:rPr lang="en-US" smtClean="0"/>
              <a:t/>
            </a:r>
            <a:br>
              <a:rPr lang="en-US" smtClean="0"/>
            </a:br>
            <a:r>
              <a:rPr lang="en-US" smtClean="0"/>
              <a:t/>
            </a:r>
            <a:br>
              <a:rPr lang="en-US" smtClean="0"/>
            </a:br>
            <a:r>
              <a:rPr lang="en-US" smtClean="0"/>
              <a:t>- Lyndon Johnson</a:t>
            </a:r>
          </a:p>
        </p:txBody>
      </p:sp>
    </p:spTree>
  </p:cSld>
  <p:clrMapOvr>
    <a:masterClrMapping/>
  </p:clrMapOvr>
</p:sld>
</file>

<file path=ppt/slides/slide1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4018" name="Title 1"/>
          <p:cNvSpPr>
            <a:spLocks noGrp="1"/>
          </p:cNvSpPr>
          <p:nvPr>
            <p:ph type="title"/>
          </p:nvPr>
        </p:nvSpPr>
        <p:spPr>
          <a:xfrm>
            <a:off x="457200" y="274638"/>
            <a:ext cx="8229600" cy="5973762"/>
          </a:xfrm>
        </p:spPr>
        <p:txBody>
          <a:bodyPr/>
          <a:lstStyle/>
          <a:p>
            <a:r>
              <a:rPr lang="en-US" smtClean="0"/>
              <a:t>The decision regarding whether something is or is not constitutional generally is determined by how many people who subscribe to each means of interpreting the document are on the court.</a:t>
            </a:r>
          </a:p>
        </p:txBody>
      </p:sp>
    </p:spTree>
  </p:cSld>
  <p:clrMapOvr>
    <a:masterClrMapping/>
  </p:clrMapOvr>
</p:sld>
</file>

<file path=ppt/slides/slide1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42" name="Title 1"/>
          <p:cNvSpPr>
            <a:spLocks noGrp="1"/>
          </p:cNvSpPr>
          <p:nvPr>
            <p:ph type="title"/>
          </p:nvPr>
        </p:nvSpPr>
        <p:spPr>
          <a:xfrm>
            <a:off x="457200" y="274638"/>
            <a:ext cx="8229600" cy="5973762"/>
          </a:xfrm>
        </p:spPr>
        <p:txBody>
          <a:bodyPr/>
          <a:lstStyle/>
          <a:p>
            <a:r>
              <a:rPr lang="en-US" smtClean="0"/>
              <a:t>Battles are regularly fought over nominees to the federal courts based on how they might interpret the Constitution.</a:t>
            </a:r>
          </a:p>
        </p:txBody>
      </p:sp>
    </p:spTree>
  </p:cSld>
  <p:clrMapOvr>
    <a:masterClrMapping/>
  </p:clrMapOvr>
</p:sld>
</file>

<file path=ppt/slides/slide1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6066" name="Title 1"/>
          <p:cNvSpPr>
            <a:spLocks noGrp="1"/>
          </p:cNvSpPr>
          <p:nvPr>
            <p:ph type="title"/>
          </p:nvPr>
        </p:nvSpPr>
        <p:spPr>
          <a:xfrm>
            <a:off x="457200" y="274638"/>
            <a:ext cx="8229600" cy="5973762"/>
          </a:xfrm>
        </p:spPr>
        <p:txBody>
          <a:bodyPr/>
          <a:lstStyle/>
          <a:p>
            <a:r>
              <a:rPr lang="en-US" smtClean="0"/>
              <a:t>Battles tend to be waged over how to interpret and apply some of the various clauses in the Constitution.</a:t>
            </a:r>
            <a:br>
              <a:rPr lang="en-US" smtClean="0"/>
            </a:br>
            <a:r>
              <a:rPr lang="en-US" smtClean="0"/>
              <a:t/>
            </a:r>
            <a:br>
              <a:rPr lang="en-US" smtClean="0"/>
            </a:br>
            <a:r>
              <a:rPr lang="en-US" smtClean="0">
                <a:hlinkClick r:id="rId2"/>
              </a:rPr>
              <a:t>The Clauses</a:t>
            </a:r>
            <a:r>
              <a:rPr lang="en-US" smtClean="0"/>
              <a:t>. </a:t>
            </a:r>
          </a:p>
        </p:txBody>
      </p:sp>
    </p:spTree>
  </p:cSld>
  <p:clrMapOvr>
    <a:masterClrMapping/>
  </p:clrMapOvr>
</p:sld>
</file>

<file path=ppt/slides/slide1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7090" name="Title 1"/>
          <p:cNvSpPr>
            <a:spLocks noGrp="1"/>
          </p:cNvSpPr>
          <p:nvPr>
            <p:ph type="title"/>
          </p:nvPr>
        </p:nvSpPr>
        <p:spPr>
          <a:xfrm>
            <a:off x="457200" y="274638"/>
            <a:ext cx="8229600" cy="5973762"/>
          </a:xfrm>
        </p:spPr>
        <p:txBody>
          <a:bodyPr/>
          <a:lstStyle/>
          <a:p>
            <a:r>
              <a:rPr lang="en-US" dirty="0" smtClean="0"/>
              <a:t>Current controversies focus primarily on</a:t>
            </a:r>
            <a:br>
              <a:rPr lang="en-US" dirty="0" smtClean="0"/>
            </a:br>
            <a:r>
              <a:rPr lang="en-US" dirty="0" smtClean="0"/>
              <a:t/>
            </a:r>
            <a:br>
              <a:rPr lang="en-US" dirty="0" smtClean="0"/>
            </a:br>
            <a:r>
              <a:rPr lang="en-US" dirty="0" smtClean="0"/>
              <a:t>The Commerce Clause – Health Care Reform</a:t>
            </a:r>
            <a:br>
              <a:rPr lang="en-US" dirty="0" smtClean="0"/>
            </a:br>
            <a:r>
              <a:rPr lang="en-US" dirty="0" smtClean="0"/>
              <a:t>The 14</a:t>
            </a:r>
            <a:r>
              <a:rPr lang="en-US" baseline="30000" dirty="0" smtClean="0"/>
              <a:t>th</a:t>
            </a:r>
            <a:r>
              <a:rPr lang="en-US" dirty="0" smtClean="0"/>
              <a:t> Amendment – the status of children of immigrants</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itle 1"/>
          <p:cNvSpPr>
            <a:spLocks noGrp="1"/>
          </p:cNvSpPr>
          <p:nvPr>
            <p:ph type="title"/>
          </p:nvPr>
        </p:nvSpPr>
        <p:spPr>
          <a:xfrm>
            <a:off x="457200" y="274638"/>
            <a:ext cx="8229600" cy="6126162"/>
          </a:xfrm>
        </p:spPr>
        <p:txBody>
          <a:bodyPr/>
          <a:lstStyle/>
          <a:p>
            <a:r>
              <a:rPr lang="en-US" smtClean="0"/>
              <a:t>The previous section covered the basis of governmental authority in the United States: The idea that individuals possess natural, or unalienable, rights and consent to a governing system in order to secure them.</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Title 1"/>
          <p:cNvSpPr>
            <a:spLocks noGrp="1"/>
          </p:cNvSpPr>
          <p:nvPr>
            <p:ph type="title"/>
          </p:nvPr>
        </p:nvSpPr>
        <p:spPr>
          <a:xfrm>
            <a:off x="457200" y="274638"/>
            <a:ext cx="8229600" cy="6049962"/>
          </a:xfrm>
        </p:spPr>
        <p:txBody>
          <a:bodyPr/>
          <a:lstStyle/>
          <a:p>
            <a:r>
              <a:rPr lang="en-US" dirty="0" smtClean="0"/>
              <a:t>Constitutions can be very pragmatic documents, based as much on reality and experience as theory. </a:t>
            </a:r>
          </a:p>
        </p:txBody>
      </p:sp>
    </p:spTree>
  </p:cSld>
  <p:clrMapOvr>
    <a:masterClrMapping/>
  </p:clrMapOvr>
</p:sld>
</file>

<file path=ppt/slides/slide2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Title 1"/>
          <p:cNvSpPr>
            <a:spLocks noGrp="1"/>
          </p:cNvSpPr>
          <p:nvPr>
            <p:ph type="title"/>
          </p:nvPr>
        </p:nvSpPr>
        <p:spPr>
          <a:xfrm>
            <a:off x="457200" y="274638"/>
            <a:ext cx="8229600" cy="6049962"/>
          </a:xfrm>
        </p:spPr>
        <p:txBody>
          <a:bodyPr/>
          <a:lstStyle/>
          <a:p>
            <a:r>
              <a:rPr lang="en-US" smtClean="0"/>
              <a:t>As we will see in future discussions, the U.S. Constitution’s design is based on a realistic – if negative - assessment of human nature. </a:t>
            </a:r>
            <a:br>
              <a:rPr lang="en-US" smtClean="0"/>
            </a:br>
            <a:r>
              <a:rPr lang="en-US" smtClean="0"/>
              <a:t/>
            </a:r>
            <a:br>
              <a:rPr lang="en-US" smtClean="0"/>
            </a:br>
            <a:r>
              <a:rPr lang="en-US" smtClean="0"/>
              <a:t>It takes people as they are, not as we might want them to be.</a:t>
            </a:r>
          </a:p>
        </p:txBody>
      </p:sp>
    </p:spTree>
    <p:extLst>
      <p:ext uri="{BB962C8B-B14F-4D97-AF65-F5344CB8AC3E}">
        <p14:creationId xmlns:p14="http://schemas.microsoft.com/office/powerpoint/2010/main" val="275685490"/>
      </p:ext>
    </p:extLst>
  </p:cSld>
  <p:clrMapOvr>
    <a:masterClrMapping/>
  </p:clrMapOvr>
</p:sld>
</file>

<file path=ppt/slides/slide2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Title 1"/>
          <p:cNvSpPr>
            <a:spLocks noGrp="1"/>
          </p:cNvSpPr>
          <p:nvPr>
            <p:ph type="title"/>
          </p:nvPr>
        </p:nvSpPr>
        <p:spPr>
          <a:xfrm>
            <a:off x="457200" y="274638"/>
            <a:ext cx="8229600" cy="6049962"/>
          </a:xfrm>
        </p:spPr>
        <p:txBody>
          <a:bodyPr/>
          <a:lstStyle/>
          <a:p>
            <a:r>
              <a:rPr lang="en-US" dirty="0" smtClean="0"/>
              <a:t>These factors – which are problematic for the preservation of republics - tend to be common in most individuals.</a:t>
            </a:r>
            <a:br>
              <a:rPr lang="en-US" dirty="0" smtClean="0"/>
            </a:br>
            <a:r>
              <a:rPr lang="en-US" dirty="0" smtClean="0"/>
              <a:t/>
            </a:r>
            <a:br>
              <a:rPr lang="en-US" dirty="0" smtClean="0"/>
            </a:br>
            <a:r>
              <a:rPr lang="en-US" dirty="0" smtClean="0"/>
              <a:t>Self Interest</a:t>
            </a:r>
            <a:br>
              <a:rPr lang="en-US" dirty="0" smtClean="0"/>
            </a:br>
            <a:r>
              <a:rPr lang="en-US" dirty="0" smtClean="0"/>
              <a:t>Ambition</a:t>
            </a:r>
          </a:p>
        </p:txBody>
      </p:sp>
    </p:spTree>
    <p:extLst>
      <p:ext uri="{BB962C8B-B14F-4D97-AF65-F5344CB8AC3E}">
        <p14:creationId xmlns:p14="http://schemas.microsoft.com/office/powerpoint/2010/main" val="878632638"/>
      </p:ext>
    </p:extLst>
  </p:cSld>
  <p:clrMapOvr>
    <a:masterClrMapping/>
  </p:clrMapOvr>
</p:sld>
</file>

<file path=ppt/slides/slide2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1"/>
          <p:cNvSpPr>
            <a:spLocks noGrp="1"/>
          </p:cNvSpPr>
          <p:nvPr>
            <p:ph type="title"/>
          </p:nvPr>
        </p:nvSpPr>
        <p:spPr>
          <a:xfrm>
            <a:off x="457200" y="274638"/>
            <a:ext cx="8229600" cy="6049962"/>
          </a:xfrm>
        </p:spPr>
        <p:txBody>
          <a:bodyPr/>
          <a:lstStyle/>
          <a:p>
            <a:r>
              <a:rPr lang="en-US" smtClean="0"/>
              <a:t>As we saw in the previous section, the ideas and institutions contained in American documents are based on British documents and the experiences of British governance.</a:t>
            </a:r>
          </a:p>
        </p:txBody>
      </p:sp>
    </p:spTree>
    <p:extLst>
      <p:ext uri="{BB962C8B-B14F-4D97-AF65-F5344CB8AC3E}">
        <p14:creationId xmlns:p14="http://schemas.microsoft.com/office/powerpoint/2010/main" val="281175046"/>
      </p:ext>
    </p:extLst>
  </p:cSld>
  <p:clrMapOvr>
    <a:masterClrMapping/>
  </p:clrMapOvr>
</p:sld>
</file>

<file path=ppt/slides/slide2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Study Guide</a:t>
            </a:r>
            <a:endParaRPr lang="en-US" dirty="0"/>
          </a:p>
        </p:txBody>
      </p:sp>
    </p:spTree>
    <p:extLst>
      <p:ext uri="{BB962C8B-B14F-4D97-AF65-F5344CB8AC3E}">
        <p14:creationId xmlns:p14="http://schemas.microsoft.com/office/powerpoint/2010/main" val="4016382827"/>
      </p:ext>
    </p:extLst>
  </p:cSld>
  <p:clrMapOvr>
    <a:masterClrMapping/>
  </p:clrMapOvr>
</p:sld>
</file>

<file path=ppt/slides/slide2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pPr algn="l"/>
            <a:r>
              <a:rPr lang="en-US" sz="3200" dirty="0" smtClean="0"/>
              <a:t>- Be able to describe the structure of the government under the Article of Confederation.</a:t>
            </a:r>
            <a:br>
              <a:rPr lang="en-US" sz="3200" dirty="0" smtClean="0"/>
            </a:br>
            <a:r>
              <a:rPr lang="en-US" sz="3200" dirty="0" smtClean="0"/>
              <a:t>- What was the Annapolis Convention? What did it accomplish? What did it not accomplish?</a:t>
            </a:r>
            <a:br>
              <a:rPr lang="en-US" sz="3200" dirty="0" smtClean="0"/>
            </a:br>
            <a:r>
              <a:rPr lang="en-US" sz="3200" dirty="0" smtClean="0"/>
              <a:t>- Be familiar with the basic facts of the Constitutional Convention. </a:t>
            </a:r>
            <a:br>
              <a:rPr lang="en-US" sz="3200" dirty="0" smtClean="0"/>
            </a:br>
            <a:r>
              <a:rPr lang="en-US" sz="3200" dirty="0" smtClean="0"/>
              <a:t>- Know the basic outline of the U.S. Constitution. What is its design?</a:t>
            </a:r>
            <a:br>
              <a:rPr lang="en-US" sz="3200" dirty="0" smtClean="0"/>
            </a:br>
            <a:r>
              <a:rPr lang="en-US" sz="3200" dirty="0" smtClean="0"/>
              <a:t>- What compromises were made in order to get the Constitution signed and ratified?</a:t>
            </a:r>
            <a:br>
              <a:rPr lang="en-US" sz="3200" dirty="0" smtClean="0"/>
            </a:br>
            <a:r>
              <a:rPr lang="en-US" sz="3200" dirty="0" smtClean="0"/>
              <a:t>- What are the basic principles embodied in the Constitution? </a:t>
            </a:r>
            <a:endParaRPr lang="en-US" sz="3200" dirty="0"/>
          </a:p>
        </p:txBody>
      </p:sp>
    </p:spTree>
    <p:extLst>
      <p:ext uri="{BB962C8B-B14F-4D97-AF65-F5344CB8AC3E}">
        <p14:creationId xmlns:p14="http://schemas.microsoft.com/office/powerpoint/2010/main" val="2165032383"/>
      </p:ext>
    </p:extLst>
  </p:cSld>
  <p:clrMapOvr>
    <a:masterClrMapping/>
  </p:clrMapOvr>
</p:sld>
</file>

<file path=ppt/slides/slide2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pPr algn="l"/>
            <a:r>
              <a:rPr lang="en-US" sz="3600" dirty="0" smtClean="0"/>
              <a:t>- What were the deficiencies of the Articles of Confederation? </a:t>
            </a:r>
            <a:br>
              <a:rPr lang="en-US" sz="3600" dirty="0" smtClean="0"/>
            </a:br>
            <a:r>
              <a:rPr lang="en-US" sz="3600" dirty="0" smtClean="0"/>
              <a:t>- Be able to describe the Virginia and New Jersey Plans, as well as Hamilton’s Plan.</a:t>
            </a:r>
            <a:br>
              <a:rPr lang="en-US" sz="3600" dirty="0" smtClean="0"/>
            </a:br>
            <a:r>
              <a:rPr lang="en-US" sz="3600" dirty="0" smtClean="0"/>
              <a:t>- What does a constitution do?</a:t>
            </a:r>
            <a:br>
              <a:rPr lang="en-US" sz="3600" dirty="0" smtClean="0"/>
            </a:br>
            <a:r>
              <a:rPr lang="en-US" sz="3600" dirty="0" smtClean="0"/>
              <a:t>- Be familiar with the content of each of the articles in the U.S. Constitution.</a:t>
            </a:r>
            <a:br>
              <a:rPr lang="en-US" sz="3600" dirty="0" smtClean="0"/>
            </a:br>
            <a:r>
              <a:rPr lang="en-US" sz="3600" dirty="0" smtClean="0"/>
              <a:t>- </a:t>
            </a:r>
            <a:r>
              <a:rPr lang="en-US" sz="3600" dirty="0"/>
              <a:t>What </a:t>
            </a:r>
            <a:r>
              <a:rPr lang="en-US" sz="3600" dirty="0" smtClean="0"/>
              <a:t>controversies exist in interpreting the constitution? </a:t>
            </a:r>
            <a:br>
              <a:rPr lang="en-US" sz="3600" dirty="0" smtClean="0"/>
            </a:br>
            <a:r>
              <a:rPr lang="en-US" sz="3600" dirty="0" smtClean="0"/>
              <a:t>- What were the Federalist Papers? </a:t>
            </a:r>
            <a:endParaRPr lang="en-US" sz="3600" dirty="0"/>
          </a:p>
        </p:txBody>
      </p:sp>
    </p:spTree>
    <p:extLst>
      <p:ext uri="{BB962C8B-B14F-4D97-AF65-F5344CB8AC3E}">
        <p14:creationId xmlns:p14="http://schemas.microsoft.com/office/powerpoint/2010/main" val="2165032383"/>
      </p:ext>
    </p:extLst>
  </p:cSld>
  <p:clrMapOvr>
    <a:masterClrMapping/>
  </p:clrMapOvr>
</p:sld>
</file>

<file path=ppt/slides/slide2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pPr algn="l"/>
            <a:r>
              <a:rPr lang="en-US" sz="3600" dirty="0"/>
              <a:t>- </a:t>
            </a:r>
            <a:r>
              <a:rPr lang="en-US" sz="3600" dirty="0" smtClean="0"/>
              <a:t>How are state constitutions distinct from the national constitution? </a:t>
            </a:r>
            <a:br>
              <a:rPr lang="en-US" sz="3600" dirty="0" smtClean="0"/>
            </a:br>
            <a:r>
              <a:rPr lang="en-US" sz="3600" dirty="0" smtClean="0"/>
              <a:t>- What features are unique to the Texas Constitution? </a:t>
            </a:r>
            <a:br>
              <a:rPr lang="en-US" sz="3600" dirty="0" smtClean="0"/>
            </a:br>
            <a:endParaRPr lang="en-US" sz="3600" dirty="0"/>
          </a:p>
        </p:txBody>
      </p:sp>
    </p:spTree>
    <p:extLst>
      <p:ext uri="{BB962C8B-B14F-4D97-AF65-F5344CB8AC3E}">
        <p14:creationId xmlns:p14="http://schemas.microsoft.com/office/powerpoint/2010/main" val="52926856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le 1"/>
          <p:cNvSpPr>
            <a:spLocks noGrp="1"/>
          </p:cNvSpPr>
          <p:nvPr>
            <p:ph type="title"/>
          </p:nvPr>
        </p:nvSpPr>
        <p:spPr>
          <a:xfrm>
            <a:off x="457200" y="274638"/>
            <a:ext cx="8229600" cy="5973762"/>
          </a:xfrm>
        </p:spPr>
        <p:txBody>
          <a:bodyPr/>
          <a:lstStyle/>
          <a:p>
            <a:r>
              <a:rPr lang="en-US" dirty="0" smtClean="0"/>
              <a:t>Each of the three constitutions we are introducing were impacted by the events of the day.</a:t>
            </a:r>
            <a:br>
              <a:rPr lang="en-US" dirty="0" smtClean="0"/>
            </a:br>
            <a:r>
              <a:rPr lang="en-US" dirty="0" smtClean="0"/>
              <a:t/>
            </a:r>
            <a:br>
              <a:rPr lang="en-US" dirty="0" smtClean="0"/>
            </a:br>
            <a:r>
              <a:rPr lang="en-US" dirty="0" smtClean="0"/>
              <a:t>1777-1781 – The Articles of Confederation</a:t>
            </a:r>
            <a:br>
              <a:rPr lang="en-US" dirty="0" smtClean="0"/>
            </a:br>
            <a:r>
              <a:rPr lang="en-US" dirty="0" smtClean="0"/>
              <a:t>1787 – The U.S. Constitution </a:t>
            </a:r>
            <a:br>
              <a:rPr lang="en-US" dirty="0" smtClean="0"/>
            </a:br>
            <a:r>
              <a:rPr lang="en-US" dirty="0" smtClean="0"/>
              <a:t>1876 – The Texas Constitution</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From 1777 – 1781, the concern was the </a:t>
            </a:r>
            <a:r>
              <a:rPr lang="en-US" dirty="0" smtClean="0"/>
              <a:t>problem </a:t>
            </a:r>
            <a:r>
              <a:rPr lang="en-US" dirty="0" smtClean="0"/>
              <a:t>posed by strong central </a:t>
            </a:r>
            <a:r>
              <a:rPr lang="en-US" dirty="0" smtClean="0"/>
              <a:t>governments, like the British government. The Articles of Confederation did not have one as a result.</a:t>
            </a:r>
            <a:endParaRPr lang="en-US" dirty="0"/>
          </a:p>
        </p:txBody>
      </p:sp>
    </p:spTree>
    <p:extLst>
      <p:ext uri="{BB962C8B-B14F-4D97-AF65-F5344CB8AC3E}">
        <p14:creationId xmlns:p14="http://schemas.microsoft.com/office/powerpoint/2010/main" val="316146233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In 1787 the concern was the lack of a strong central </a:t>
            </a:r>
            <a:r>
              <a:rPr lang="en-US" dirty="0" smtClean="0"/>
              <a:t>government and the inability of the states to work together to solve mutual problems. The authors of the Constitution established a central executive in order to allow for the creation and imposition of national policies. </a:t>
            </a:r>
            <a:endParaRPr lang="en-US" dirty="0"/>
          </a:p>
        </p:txBody>
      </p:sp>
    </p:spTree>
    <p:extLst>
      <p:ext uri="{BB962C8B-B14F-4D97-AF65-F5344CB8AC3E}">
        <p14:creationId xmlns:p14="http://schemas.microsoft.com/office/powerpoint/2010/main" val="195420922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4000" dirty="0" smtClean="0"/>
              <a:t>In 1876, the drafters of the Texas Constitution reacted to their experiences in </a:t>
            </a:r>
            <a:r>
              <a:rPr lang="en-US" sz="4000" dirty="0" smtClean="0"/>
              <a:t>reconstruction (specifically the presence of federal troops), the imposition of policies the granted rights to the recently freed slaves, and the ongoing corruption of the state government by creating a system of government where each institution is severely limited.   </a:t>
            </a:r>
            <a:endParaRPr lang="en-US" sz="4000" dirty="0"/>
          </a:p>
        </p:txBody>
      </p:sp>
    </p:spTree>
    <p:extLst>
      <p:ext uri="{BB962C8B-B14F-4D97-AF65-F5344CB8AC3E}">
        <p14:creationId xmlns:p14="http://schemas.microsoft.com/office/powerpoint/2010/main" val="195420922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Title 1"/>
          <p:cNvSpPr>
            <a:spLocks noGrp="1"/>
          </p:cNvSpPr>
          <p:nvPr>
            <p:ph type="title"/>
          </p:nvPr>
        </p:nvSpPr>
        <p:spPr>
          <a:xfrm>
            <a:off x="457200" y="274638"/>
            <a:ext cx="8229600" cy="6126162"/>
          </a:xfrm>
        </p:spPr>
        <p:txBody>
          <a:bodyPr/>
          <a:lstStyle/>
          <a:p>
            <a:r>
              <a:rPr lang="en-US" dirty="0" smtClean="0"/>
              <a:t>Let’s quickly look at predecessors </a:t>
            </a:r>
            <a:r>
              <a:rPr lang="en-US" dirty="0" smtClean="0"/>
              <a:t>to the </a:t>
            </a:r>
            <a:r>
              <a:rPr lang="en-US" dirty="0" smtClean="0"/>
              <a:t>U.S</a:t>
            </a:r>
            <a:r>
              <a:rPr lang="en-US" dirty="0" smtClean="0"/>
              <a:t>. and Texas Constitutions</a:t>
            </a:r>
          </a:p>
        </p:txBody>
      </p:sp>
    </p:spTree>
    <p:extLst>
      <p:ext uri="{BB962C8B-B14F-4D97-AF65-F5344CB8AC3E}">
        <p14:creationId xmlns:p14="http://schemas.microsoft.com/office/powerpoint/2010/main" val="90129468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Title 1"/>
          <p:cNvSpPr>
            <a:spLocks noGrp="1"/>
          </p:cNvSpPr>
          <p:nvPr>
            <p:ph type="title"/>
          </p:nvPr>
        </p:nvSpPr>
        <p:spPr>
          <a:xfrm>
            <a:off x="457200" y="274638"/>
            <a:ext cx="8229600" cy="6049962"/>
          </a:xfrm>
        </p:spPr>
        <p:txBody>
          <a:bodyPr/>
          <a:lstStyle/>
          <a:p>
            <a:r>
              <a:rPr lang="en-US" dirty="0" smtClean="0"/>
              <a:t>While there are no direct connections between </a:t>
            </a:r>
            <a:r>
              <a:rPr lang="en-US" dirty="0">
                <a:hlinkClick r:id="rId2"/>
              </a:rPr>
              <a:t>the Constitution of the Roman Republic</a:t>
            </a:r>
            <a:r>
              <a:rPr lang="en-US" dirty="0" smtClean="0"/>
              <a:t> and what we have now, it’s worth looking through</a:t>
            </a:r>
            <a:r>
              <a:rPr lang="en-US" dirty="0" smtClean="0"/>
              <a:t>. Certain features that are central to our constitution can be found there – most notable separated powers.</a:t>
            </a:r>
            <a:endParaRPr lang="en-US" dirty="0" smtClean="0"/>
          </a:p>
        </p:txBody>
      </p:sp>
    </p:spTree>
    <p:extLst>
      <p:ext uri="{BB962C8B-B14F-4D97-AF65-F5344CB8AC3E}">
        <p14:creationId xmlns:p14="http://schemas.microsoft.com/office/powerpoint/2010/main" val="269206225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46" name="Title 1"/>
          <p:cNvSpPr>
            <a:spLocks noGrp="1"/>
          </p:cNvSpPr>
          <p:nvPr>
            <p:ph type="title"/>
          </p:nvPr>
        </p:nvSpPr>
        <p:spPr>
          <a:xfrm>
            <a:off x="457200" y="274638"/>
            <a:ext cx="8229600" cy="6049962"/>
          </a:xfrm>
        </p:spPr>
        <p:txBody>
          <a:bodyPr/>
          <a:lstStyle/>
          <a:p>
            <a:r>
              <a:rPr lang="en-US" smtClean="0">
                <a:hlinkClick r:id="rId2"/>
              </a:rPr>
              <a:t>The British Constitution</a:t>
            </a:r>
            <a:r>
              <a:rPr lang="en-US" smtClean="0"/>
              <a:t/>
            </a:r>
            <a:br>
              <a:rPr lang="en-US" smtClean="0"/>
            </a:br>
            <a:r>
              <a:rPr lang="en-US" smtClean="0"/>
              <a:t/>
            </a:r>
            <a:br>
              <a:rPr lang="en-US" smtClean="0"/>
            </a:br>
            <a:r>
              <a:rPr lang="en-US" smtClean="0"/>
              <a:t>Unwritten, or at least not written as a single document, it is based on the institutions and powers which had evolved organically over British history. </a:t>
            </a:r>
          </a:p>
        </p:txBody>
      </p:sp>
    </p:spTree>
    <p:extLst>
      <p:ext uri="{BB962C8B-B14F-4D97-AF65-F5344CB8AC3E}">
        <p14:creationId xmlns:p14="http://schemas.microsoft.com/office/powerpoint/2010/main" val="1253911330"/>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Title 1"/>
          <p:cNvSpPr>
            <a:spLocks noGrp="1"/>
          </p:cNvSpPr>
          <p:nvPr>
            <p:ph type="title"/>
          </p:nvPr>
        </p:nvSpPr>
        <p:spPr>
          <a:xfrm>
            <a:off x="457200" y="274638"/>
            <a:ext cx="8229600" cy="6049962"/>
          </a:xfrm>
        </p:spPr>
        <p:txBody>
          <a:bodyPr/>
          <a:lstStyle/>
          <a:p>
            <a:r>
              <a:rPr lang="en-US" smtClean="0"/>
              <a:t>As we know already, two historical documents are especially important </a:t>
            </a:r>
            <a:br>
              <a:rPr lang="en-US" smtClean="0"/>
            </a:br>
            <a:r>
              <a:rPr lang="en-US" smtClean="0"/>
              <a:t/>
            </a:r>
            <a:br>
              <a:rPr lang="en-US" smtClean="0"/>
            </a:br>
            <a:r>
              <a:rPr lang="en-US" smtClean="0">
                <a:hlinkClick r:id="rId2"/>
              </a:rPr>
              <a:t>Magna Carta</a:t>
            </a:r>
            <a:r>
              <a:rPr lang="en-US" smtClean="0"/>
              <a:t/>
            </a:r>
            <a:br>
              <a:rPr lang="en-US" smtClean="0"/>
            </a:br>
            <a:r>
              <a:rPr lang="en-US" smtClean="0">
                <a:hlinkClick r:id="rId3"/>
              </a:rPr>
              <a:t>The English Bill of Rights </a:t>
            </a:r>
            <a:endParaRPr lang="en-US" smtClean="0"/>
          </a:p>
        </p:txBody>
      </p:sp>
    </p:spTree>
    <p:extLst>
      <p:ext uri="{BB962C8B-B14F-4D97-AF65-F5344CB8AC3E}">
        <p14:creationId xmlns:p14="http://schemas.microsoft.com/office/powerpoint/2010/main" val="1055018124"/>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Avalon Project has </a:t>
            </a:r>
            <a:r>
              <a:rPr lang="en-US" dirty="0" smtClean="0">
                <a:hlinkClick r:id="rId2"/>
              </a:rPr>
              <a:t>a full list of documents</a:t>
            </a:r>
            <a:r>
              <a:rPr lang="en-US" dirty="0" smtClean="0"/>
              <a:t> which led to the Constitution.</a:t>
            </a:r>
            <a:endParaRPr lang="en-US" dirty="0"/>
          </a:p>
        </p:txBody>
      </p:sp>
    </p:spTree>
    <p:extLst>
      <p:ext uri="{BB962C8B-B14F-4D97-AF65-F5344CB8AC3E}">
        <p14:creationId xmlns:p14="http://schemas.microsoft.com/office/powerpoint/2010/main" val="64918649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p:nvPr>
        </p:nvSpPr>
        <p:spPr>
          <a:xfrm>
            <a:off x="457200" y="274638"/>
            <a:ext cx="8229600" cy="6126162"/>
          </a:xfrm>
        </p:spPr>
        <p:txBody>
          <a:bodyPr/>
          <a:lstStyle/>
          <a:p>
            <a:r>
              <a:rPr lang="en-US" dirty="0" smtClean="0"/>
              <a:t>It stopped short of describing how American government has been designed, constitutionally, to secure natural rights</a:t>
            </a:r>
            <a:r>
              <a:rPr lang="en-US" dirty="0" smtClean="0"/>
              <a:t>.</a:t>
            </a:r>
            <a:br>
              <a:rPr lang="en-US" dirty="0" smtClean="0"/>
            </a:br>
            <a:r>
              <a:rPr lang="en-US" dirty="0" smtClean="0"/>
              <a:t/>
            </a:r>
            <a:br>
              <a:rPr lang="en-US" dirty="0" smtClean="0"/>
            </a:br>
            <a:r>
              <a:rPr lang="en-US" sz="3200" i="1" dirty="0" smtClean="0"/>
              <a:t>I did mention that two attempts have been made to do so. The first was the Articles of Confederation, the second was the Constitution that still exists.</a:t>
            </a:r>
            <a:endParaRPr lang="en-US" sz="3200" i="1" dirty="0" smtClean="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82" name="Title 1"/>
          <p:cNvSpPr>
            <a:spLocks noGrp="1"/>
          </p:cNvSpPr>
          <p:nvPr>
            <p:ph type="title"/>
          </p:nvPr>
        </p:nvSpPr>
        <p:spPr>
          <a:xfrm>
            <a:off x="457200" y="274638"/>
            <a:ext cx="8229600" cy="6049962"/>
          </a:xfrm>
        </p:spPr>
        <p:txBody>
          <a:bodyPr/>
          <a:lstStyle/>
          <a:p>
            <a:r>
              <a:rPr lang="en-US" dirty="0" smtClean="0"/>
              <a:t>Parts of each can be found in the current constitution.</a:t>
            </a:r>
            <a:endParaRPr lang="en-US" dirty="0" smtClean="0"/>
          </a:p>
        </p:txBody>
      </p:sp>
    </p:spTree>
    <p:extLst>
      <p:ext uri="{BB962C8B-B14F-4D97-AF65-F5344CB8AC3E}">
        <p14:creationId xmlns:p14="http://schemas.microsoft.com/office/powerpoint/2010/main" val="275297818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Title 1"/>
          <p:cNvSpPr>
            <a:spLocks noGrp="1"/>
          </p:cNvSpPr>
          <p:nvPr>
            <p:ph type="title"/>
          </p:nvPr>
        </p:nvSpPr>
        <p:spPr>
          <a:xfrm>
            <a:off x="457200" y="274638"/>
            <a:ext cx="8229600" cy="6126162"/>
          </a:xfrm>
        </p:spPr>
        <p:txBody>
          <a:bodyPr/>
          <a:lstStyle/>
          <a:p>
            <a:pPr algn="l"/>
            <a:r>
              <a:rPr lang="en-US" sz="2800" b="1" dirty="0" smtClean="0"/>
              <a:t>From the Magna Carta: </a:t>
            </a:r>
            <a:br>
              <a:rPr lang="en-US" sz="2800" b="1" dirty="0" smtClean="0"/>
            </a:br>
            <a:r>
              <a:rPr lang="en-US" sz="2800" b="1" dirty="0" smtClean="0"/>
              <a:t/>
            </a:r>
            <a:br>
              <a:rPr lang="en-US" sz="2800" b="1" dirty="0" smtClean="0"/>
            </a:br>
            <a:r>
              <a:rPr lang="en-US" sz="2800" b="1" dirty="0" smtClean="0"/>
              <a:t>38</a:t>
            </a:r>
            <a:r>
              <a:rPr lang="en-US" sz="2800" b="1" dirty="0" smtClean="0"/>
              <a:t>.</a:t>
            </a:r>
            <a:r>
              <a:rPr lang="en-US" sz="2800" dirty="0" smtClean="0"/>
              <a:t> No bailiff for the future shall, upon his own unsupported complaint, put anyone to his "law", without credible witnesses brought for this purposes.</a:t>
            </a:r>
            <a:br>
              <a:rPr lang="en-US" sz="2800" dirty="0" smtClean="0"/>
            </a:br>
            <a:r>
              <a:rPr lang="en-US" sz="2800" dirty="0" smtClean="0"/>
              <a:t> </a:t>
            </a:r>
            <a:br>
              <a:rPr lang="en-US" sz="2800" dirty="0" smtClean="0"/>
            </a:br>
            <a:r>
              <a:rPr lang="en-US" sz="2800" b="1" dirty="0" smtClean="0"/>
              <a:t>39</a:t>
            </a:r>
            <a:r>
              <a:rPr lang="en-US" sz="2800" b="1" dirty="0" smtClean="0"/>
              <a:t>.</a:t>
            </a:r>
            <a:r>
              <a:rPr lang="en-US" sz="2800" dirty="0" smtClean="0"/>
              <a:t> No freemen shall be taken or imprisoned or </a:t>
            </a:r>
            <a:r>
              <a:rPr lang="en-US" sz="2800" dirty="0" err="1" smtClean="0">
                <a:hlinkClick r:id="rId2" action="ppaction://hlinkfile"/>
              </a:rPr>
              <a:t>disseised</a:t>
            </a:r>
            <a:r>
              <a:rPr lang="en-US" sz="2800" dirty="0" smtClean="0"/>
              <a:t> or exiled or in any way destroyed, nor will we go upon him nor send upon him, except by the lawful judgment of his peers or by the law of the land. </a:t>
            </a:r>
            <a:br>
              <a:rPr lang="en-US" sz="2800" dirty="0" smtClean="0"/>
            </a:br>
            <a:r>
              <a:rPr lang="en-US" sz="2800" dirty="0" smtClean="0"/>
              <a:t/>
            </a:r>
            <a:br>
              <a:rPr lang="en-US" sz="2800" dirty="0" smtClean="0"/>
            </a:br>
            <a:r>
              <a:rPr lang="en-US" sz="2800" b="1" dirty="0" smtClean="0"/>
              <a:t>40</a:t>
            </a:r>
            <a:r>
              <a:rPr lang="en-US" sz="2800" b="1" dirty="0" smtClean="0"/>
              <a:t>.</a:t>
            </a:r>
            <a:r>
              <a:rPr lang="en-US" sz="2800" dirty="0" smtClean="0"/>
              <a:t> To no one will we sell, to no one will we refuse or delay, right or justice. </a:t>
            </a:r>
            <a:br>
              <a:rPr lang="en-US" sz="2800" dirty="0" smtClean="0"/>
            </a:br>
            <a:endParaRPr lang="en-US" sz="2800" dirty="0" smtClean="0"/>
          </a:p>
        </p:txBody>
      </p:sp>
    </p:spTree>
    <p:extLst>
      <p:ext uri="{BB962C8B-B14F-4D97-AF65-F5344CB8AC3E}">
        <p14:creationId xmlns:p14="http://schemas.microsoft.com/office/powerpoint/2010/main" val="3587644032"/>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pPr algn="l" eaLnBrk="1" fontAlgn="auto" hangingPunct="1">
              <a:spcAft>
                <a:spcPts val="0"/>
              </a:spcAft>
              <a:defRPr/>
            </a:pPr>
            <a:r>
              <a:rPr lang="en-US" sz="2400" dirty="0" smtClean="0"/>
              <a:t>From the English Bill of Rights:</a:t>
            </a:r>
            <a:br>
              <a:rPr lang="en-US" sz="2400" dirty="0" smtClean="0"/>
            </a:br>
            <a:r>
              <a:rPr lang="en-US" sz="2400" dirty="0" smtClean="0"/>
              <a:t/>
            </a:r>
            <a:br>
              <a:rPr lang="en-US" sz="2400" dirty="0" smtClean="0"/>
            </a:br>
            <a:r>
              <a:rPr lang="en-US" sz="2400" dirty="0" smtClean="0"/>
              <a:t>- </a:t>
            </a:r>
            <a:r>
              <a:rPr lang="en-US" sz="2400" i="1" dirty="0" smtClean="0"/>
              <a:t>the </a:t>
            </a:r>
            <a:r>
              <a:rPr lang="en-US" sz="2400" i="1" dirty="0"/>
              <a:t>pretended power of suspending the laws or the execution of laws by regal authority without consent of Parliament is illegal;</a:t>
            </a:r>
            <a:r>
              <a:rPr lang="en-US" sz="2400" dirty="0"/>
              <a:t> </a:t>
            </a:r>
            <a:r>
              <a:rPr lang="en-US" sz="2400" dirty="0" smtClean="0"/>
              <a:t/>
            </a:r>
            <a:br>
              <a:rPr lang="en-US" sz="2400" dirty="0" smtClean="0"/>
            </a:br>
            <a:r>
              <a:rPr lang="en-US" sz="2400" dirty="0" smtClean="0"/>
              <a:t/>
            </a:r>
            <a:br>
              <a:rPr lang="en-US" sz="2400" dirty="0" smtClean="0"/>
            </a:br>
            <a:r>
              <a:rPr lang="en-US" sz="2400" dirty="0" smtClean="0"/>
              <a:t>- </a:t>
            </a:r>
            <a:r>
              <a:rPr lang="en-US" sz="2400" i="1" dirty="0" smtClean="0"/>
              <a:t>levying </a:t>
            </a:r>
            <a:r>
              <a:rPr lang="en-US" sz="2400" i="1" dirty="0"/>
              <a:t>money for or to the use of the Crown by </a:t>
            </a:r>
            <a:r>
              <a:rPr lang="en-US" sz="2400" i="1" dirty="0" err="1"/>
              <a:t>pretence</a:t>
            </a:r>
            <a:r>
              <a:rPr lang="en-US" sz="2400" i="1" dirty="0"/>
              <a:t> of prerogative, without grant of Parliament, for longer time, or in other manner than the same is or shall be granted, is illegal;</a:t>
            </a:r>
            <a:r>
              <a:rPr lang="en-US" sz="2400" dirty="0"/>
              <a:t> </a:t>
            </a:r>
            <a:br>
              <a:rPr lang="en-US" sz="2400" dirty="0"/>
            </a:br>
            <a:r>
              <a:rPr lang="en-US" sz="2400" dirty="0" smtClean="0"/>
              <a:t/>
            </a:r>
            <a:br>
              <a:rPr lang="en-US" sz="2400" dirty="0" smtClean="0"/>
            </a:br>
            <a:r>
              <a:rPr lang="en-US" sz="2400" dirty="0" smtClean="0"/>
              <a:t>- </a:t>
            </a:r>
            <a:r>
              <a:rPr lang="en-US" sz="2400" i="1" dirty="0" smtClean="0"/>
              <a:t>it </a:t>
            </a:r>
            <a:r>
              <a:rPr lang="en-US" sz="2400" i="1" dirty="0"/>
              <a:t>is the right of the subjects to petition the king, and all commitments and prosecutions for such petitioning are illegal;</a:t>
            </a:r>
            <a:r>
              <a:rPr lang="en-US" sz="2400" dirty="0"/>
              <a:t> </a:t>
            </a:r>
            <a:br>
              <a:rPr lang="en-US" sz="2400" dirty="0"/>
            </a:br>
            <a:r>
              <a:rPr lang="en-US" sz="2400" dirty="0" smtClean="0"/>
              <a:t/>
            </a:r>
            <a:br>
              <a:rPr lang="en-US" sz="2400" dirty="0" smtClean="0"/>
            </a:br>
            <a:r>
              <a:rPr lang="en-US" sz="2400" dirty="0" smtClean="0"/>
              <a:t>- </a:t>
            </a:r>
            <a:r>
              <a:rPr lang="en-US" sz="2400" i="1" dirty="0" smtClean="0"/>
              <a:t>the </a:t>
            </a:r>
            <a:r>
              <a:rPr lang="en-US" sz="2400" i="1" dirty="0"/>
              <a:t>raising or keeping a standing army within the kingdom in time of peace, unless it be with consent of Parliament, is against law</a:t>
            </a:r>
            <a:r>
              <a:rPr lang="en-US" sz="2400" dirty="0" smtClean="0"/>
              <a:t> </a:t>
            </a:r>
            <a:endParaRPr lang="en-US" sz="2400" dirty="0"/>
          </a:p>
        </p:txBody>
      </p:sp>
    </p:spTree>
    <p:extLst>
      <p:ext uri="{BB962C8B-B14F-4D97-AF65-F5344CB8AC3E}">
        <p14:creationId xmlns:p14="http://schemas.microsoft.com/office/powerpoint/2010/main" val="394182203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pPr algn="l" eaLnBrk="1" fontAlgn="auto" hangingPunct="1">
              <a:spcAft>
                <a:spcPts val="0"/>
              </a:spcAft>
              <a:defRPr/>
            </a:pPr>
            <a:r>
              <a:rPr lang="en-US" sz="2800" dirty="0" smtClean="0"/>
              <a:t>From the English Bill of Rights:</a:t>
            </a:r>
            <a:br>
              <a:rPr lang="en-US" sz="2800" dirty="0" smtClean="0"/>
            </a:br>
            <a:r>
              <a:rPr lang="en-US" sz="2800" dirty="0" smtClean="0"/>
              <a:t/>
            </a:r>
            <a:br>
              <a:rPr lang="en-US" sz="2800" dirty="0" smtClean="0"/>
            </a:br>
            <a:r>
              <a:rPr lang="en-US" sz="2800" dirty="0" smtClean="0"/>
              <a:t>- </a:t>
            </a:r>
            <a:r>
              <a:rPr lang="en-US" sz="2800" i="1" dirty="0" smtClean="0"/>
              <a:t>the </a:t>
            </a:r>
            <a:r>
              <a:rPr lang="en-US" sz="2800" i="1" dirty="0"/>
              <a:t>subjects which are Protestants may have arms for their </a:t>
            </a:r>
            <a:r>
              <a:rPr lang="en-US" sz="2800" i="1" dirty="0" err="1"/>
              <a:t>defence</a:t>
            </a:r>
            <a:r>
              <a:rPr lang="en-US" sz="2800" i="1" dirty="0"/>
              <a:t> suitable to their conditions and as allowed by law;</a:t>
            </a:r>
            <a:r>
              <a:rPr lang="en-US" sz="2800" dirty="0"/>
              <a:t> </a:t>
            </a:r>
            <a:br>
              <a:rPr lang="en-US" sz="2800" dirty="0"/>
            </a:br>
            <a:r>
              <a:rPr lang="en-US" sz="2800" dirty="0" smtClean="0"/>
              <a:t/>
            </a:r>
            <a:br>
              <a:rPr lang="en-US" sz="2800" dirty="0" smtClean="0"/>
            </a:br>
            <a:r>
              <a:rPr lang="en-US" sz="2800" dirty="0" smtClean="0"/>
              <a:t>- </a:t>
            </a:r>
            <a:r>
              <a:rPr lang="en-US" sz="2800" i="1" dirty="0" smtClean="0"/>
              <a:t>the </a:t>
            </a:r>
            <a:r>
              <a:rPr lang="en-US" sz="2800" i="1" dirty="0"/>
              <a:t>freedom of speech and debates or proceedings in Parliament ought not to be impeached or questioned in any court or place out of Parliament;</a:t>
            </a:r>
            <a:r>
              <a:rPr lang="en-US" sz="2800" dirty="0"/>
              <a:t> </a:t>
            </a:r>
            <a:br>
              <a:rPr lang="en-US" sz="2800" dirty="0"/>
            </a:br>
            <a:r>
              <a:rPr lang="en-US" sz="2800" dirty="0" smtClean="0"/>
              <a:t/>
            </a:r>
            <a:br>
              <a:rPr lang="en-US" sz="2800" dirty="0" smtClean="0"/>
            </a:br>
            <a:r>
              <a:rPr lang="en-US" sz="2800" dirty="0" smtClean="0"/>
              <a:t>- </a:t>
            </a:r>
            <a:r>
              <a:rPr lang="en-US" sz="2800" i="1" dirty="0" smtClean="0"/>
              <a:t>excessive </a:t>
            </a:r>
            <a:r>
              <a:rPr lang="en-US" sz="2800" i="1" dirty="0"/>
              <a:t>bail ought not to be required, nor excessive fines imposed, nor cruel and unusual punishments inflicted;</a:t>
            </a:r>
            <a:r>
              <a:rPr lang="en-US" sz="2800" dirty="0"/>
              <a:t> </a:t>
            </a:r>
          </a:p>
        </p:txBody>
      </p:sp>
    </p:spTree>
    <p:extLst>
      <p:ext uri="{BB962C8B-B14F-4D97-AF65-F5344CB8AC3E}">
        <p14:creationId xmlns:p14="http://schemas.microsoft.com/office/powerpoint/2010/main" val="3011540756"/>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4000" dirty="0" smtClean="0"/>
              <a:t>Prior to independence, the colonies were granted charters that authorized their existence and allowed them to establish governments. The earliest constitutions in the United States – or what would become the United States - were these charters. </a:t>
            </a:r>
            <a:endParaRPr lang="en-US" sz="4000" dirty="0"/>
          </a:p>
        </p:txBody>
      </p:sp>
    </p:spTree>
    <p:extLst>
      <p:ext uri="{BB962C8B-B14F-4D97-AF65-F5344CB8AC3E}">
        <p14:creationId xmlns:p14="http://schemas.microsoft.com/office/powerpoint/2010/main" val="4084778141"/>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042" name="Title 1"/>
          <p:cNvSpPr>
            <a:spLocks noGrp="1"/>
          </p:cNvSpPr>
          <p:nvPr>
            <p:ph type="title"/>
          </p:nvPr>
        </p:nvSpPr>
        <p:spPr>
          <a:xfrm>
            <a:off x="457200" y="274638"/>
            <a:ext cx="8229600" cy="6126162"/>
          </a:xfrm>
        </p:spPr>
        <p:txBody>
          <a:bodyPr/>
          <a:lstStyle/>
          <a:p>
            <a:r>
              <a:rPr lang="en-US" sz="3600" dirty="0" smtClean="0"/>
              <a:t>The </a:t>
            </a:r>
            <a:r>
              <a:rPr lang="en-US" sz="3600" dirty="0" smtClean="0"/>
              <a:t>colonies each </a:t>
            </a:r>
            <a:r>
              <a:rPr lang="en-US" sz="3600" dirty="0" smtClean="0"/>
              <a:t>had a distinct identity. </a:t>
            </a:r>
            <a:r>
              <a:rPr lang="en-US" sz="3600" dirty="0" smtClean="0"/>
              <a:t>People were attached strongly to their colony, not to the group. This </a:t>
            </a:r>
            <a:r>
              <a:rPr lang="en-US" sz="3600" dirty="0" smtClean="0"/>
              <a:t>made union </a:t>
            </a:r>
            <a:r>
              <a:rPr lang="en-US" sz="3600" dirty="0" smtClean="0"/>
              <a:t>difficult. The colonies were jealous of their powers – this is a theme that would continue. </a:t>
            </a:r>
            <a:br>
              <a:rPr lang="en-US" sz="3600" dirty="0" smtClean="0"/>
            </a:br>
            <a:r>
              <a:rPr lang="en-US" sz="3600" dirty="0" smtClean="0"/>
              <a:t/>
            </a:r>
            <a:br>
              <a:rPr lang="en-US" sz="3600" dirty="0" smtClean="0"/>
            </a:br>
            <a:r>
              <a:rPr lang="en-US" sz="3600" dirty="0" smtClean="0"/>
              <a:t>There were failed attempts to establish a union, the most noteworthy was </a:t>
            </a:r>
            <a:r>
              <a:rPr lang="en-US" sz="3600" dirty="0" smtClean="0">
                <a:hlinkClick r:id="rId2"/>
              </a:rPr>
              <a:t>The </a:t>
            </a:r>
            <a:r>
              <a:rPr lang="en-US" sz="3600" dirty="0">
                <a:hlinkClick r:id="rId2"/>
              </a:rPr>
              <a:t>Albany </a:t>
            </a:r>
            <a:r>
              <a:rPr lang="en-US" sz="3600" dirty="0" smtClean="0">
                <a:hlinkClick r:id="rId2"/>
              </a:rPr>
              <a:t>Plan</a:t>
            </a:r>
            <a:r>
              <a:rPr lang="en-US" sz="3600" dirty="0" smtClean="0"/>
              <a:t>.</a:t>
            </a:r>
            <a:endParaRPr lang="en-US" sz="3600" dirty="0" smtClean="0"/>
          </a:p>
        </p:txBody>
      </p:sp>
    </p:spTree>
    <p:extLst>
      <p:ext uri="{BB962C8B-B14F-4D97-AF65-F5344CB8AC3E}">
        <p14:creationId xmlns:p14="http://schemas.microsoft.com/office/powerpoint/2010/main" val="2377216679"/>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066" name="Title 1"/>
          <p:cNvSpPr>
            <a:spLocks noGrp="1"/>
          </p:cNvSpPr>
          <p:nvPr>
            <p:ph type="title"/>
          </p:nvPr>
        </p:nvSpPr>
        <p:spPr>
          <a:xfrm>
            <a:off x="457200" y="274638"/>
            <a:ext cx="8229600" cy="6049962"/>
          </a:xfrm>
        </p:spPr>
        <p:txBody>
          <a:bodyPr/>
          <a:lstStyle/>
          <a:p>
            <a:r>
              <a:rPr lang="en-US" dirty="0" smtClean="0"/>
              <a:t>In 1754 </a:t>
            </a:r>
            <a:r>
              <a:rPr lang="en-US" dirty="0" smtClean="0"/>
              <a:t>representatives from seven colonies met in the </a:t>
            </a:r>
            <a:r>
              <a:rPr lang="en-US" dirty="0" smtClean="0">
                <a:hlinkClick r:id="rId2"/>
              </a:rPr>
              <a:t>Albany Congress</a:t>
            </a:r>
            <a:r>
              <a:rPr lang="en-US" dirty="0" smtClean="0"/>
              <a:t>. </a:t>
            </a:r>
            <a:r>
              <a:rPr lang="en-US" dirty="0" smtClean="0"/>
              <a:t>Delegates from the various colonies met to discuss issues of mutual </a:t>
            </a:r>
            <a:r>
              <a:rPr lang="en-US" dirty="0" smtClean="0"/>
              <a:t>concern. These were primarily defensive in nature. The colonists were concerned about the encroachments of the French.</a:t>
            </a:r>
            <a:endParaRPr lang="en-US" dirty="0" smtClean="0"/>
          </a:p>
        </p:txBody>
      </p:sp>
    </p:spTree>
    <p:extLst>
      <p:ext uri="{BB962C8B-B14F-4D97-AF65-F5344CB8AC3E}">
        <p14:creationId xmlns:p14="http://schemas.microsoft.com/office/powerpoint/2010/main" val="3103257249"/>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114" name="Title 1"/>
          <p:cNvSpPr>
            <a:spLocks noGrp="1"/>
          </p:cNvSpPr>
          <p:nvPr>
            <p:ph type="title"/>
          </p:nvPr>
        </p:nvSpPr>
        <p:spPr>
          <a:xfrm>
            <a:off x="457200" y="274638"/>
            <a:ext cx="8229600" cy="6126162"/>
          </a:xfrm>
        </p:spPr>
        <p:txBody>
          <a:bodyPr/>
          <a:lstStyle/>
          <a:p>
            <a:r>
              <a:rPr lang="en-US" dirty="0" smtClean="0"/>
              <a:t>A </a:t>
            </a:r>
            <a:r>
              <a:rPr lang="en-US" dirty="0" smtClean="0">
                <a:hlinkClick r:id="rId2"/>
              </a:rPr>
              <a:t>plan</a:t>
            </a:r>
            <a:r>
              <a:rPr lang="en-US" dirty="0" smtClean="0"/>
              <a:t> was written out by Benjamin Franklin and Thomas </a:t>
            </a:r>
            <a:r>
              <a:rPr lang="en-US" dirty="0" smtClean="0"/>
              <a:t>Hutchison allowing for the establishment of a Congress and a presidency, </a:t>
            </a:r>
            <a:r>
              <a:rPr lang="en-US" dirty="0" smtClean="0"/>
              <a:t>but it was rejected by the state legislatures and </a:t>
            </a:r>
            <a:r>
              <a:rPr lang="en-US" dirty="0" smtClean="0"/>
              <a:t>never sent to the British for </a:t>
            </a:r>
            <a:r>
              <a:rPr lang="en-US" dirty="0" smtClean="0"/>
              <a:t>consideration.</a:t>
            </a:r>
            <a:endParaRPr lang="en-US" dirty="0" smtClean="0"/>
          </a:p>
        </p:txBody>
      </p:sp>
    </p:spTree>
    <p:extLst>
      <p:ext uri="{BB962C8B-B14F-4D97-AF65-F5344CB8AC3E}">
        <p14:creationId xmlns:p14="http://schemas.microsoft.com/office/powerpoint/2010/main" val="826081541"/>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design of the government was very similar to what would be created under the Articles of Confederation.</a:t>
            </a:r>
            <a:endParaRPr lang="en-US" dirty="0"/>
          </a:p>
        </p:txBody>
      </p:sp>
    </p:spTree>
    <p:extLst>
      <p:ext uri="{BB962C8B-B14F-4D97-AF65-F5344CB8AC3E}">
        <p14:creationId xmlns:p14="http://schemas.microsoft.com/office/powerpoint/2010/main" val="3619419372"/>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Title 1"/>
          <p:cNvSpPr>
            <a:spLocks noGrp="1"/>
          </p:cNvSpPr>
          <p:nvPr>
            <p:ph type="title"/>
          </p:nvPr>
        </p:nvSpPr>
        <p:spPr>
          <a:xfrm>
            <a:off x="457200" y="274638"/>
            <a:ext cx="8229600" cy="6049962"/>
          </a:xfrm>
        </p:spPr>
        <p:txBody>
          <a:bodyPr/>
          <a:lstStyle/>
          <a:p>
            <a:r>
              <a:rPr lang="en-US" sz="4000" dirty="0" smtClean="0"/>
              <a:t>Recall that the </a:t>
            </a:r>
            <a:r>
              <a:rPr lang="en-US" sz="4000" dirty="0" smtClean="0"/>
              <a:t>Articles of Confederation was written in 1777 (ratified in 1781) by the same people that brought us the Declaration of Independence the year before</a:t>
            </a:r>
            <a:r>
              <a:rPr lang="en-US" sz="4000" dirty="0" smtClean="0"/>
              <a:t>. It fulfilled the promise in the declaration that a government would be established that was superior to what had been overthrown.</a:t>
            </a:r>
            <a:endParaRPr lang="en-US" sz="4000" dirty="0" smtClean="0"/>
          </a:p>
        </p:txBody>
      </p:sp>
    </p:spTree>
    <p:extLst>
      <p:ext uri="{BB962C8B-B14F-4D97-AF65-F5344CB8AC3E}">
        <p14:creationId xmlns:p14="http://schemas.microsoft.com/office/powerpoint/2010/main" val="366171951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Title 1"/>
          <p:cNvSpPr>
            <a:spLocks noGrp="1"/>
          </p:cNvSpPr>
          <p:nvPr>
            <p:ph type="title"/>
          </p:nvPr>
        </p:nvSpPr>
        <p:spPr>
          <a:xfrm>
            <a:off x="457200" y="274638"/>
            <a:ext cx="8229600" cy="6049962"/>
          </a:xfrm>
        </p:spPr>
        <p:txBody>
          <a:bodyPr/>
          <a:lstStyle/>
          <a:p>
            <a:r>
              <a:rPr lang="en-US" dirty="0" smtClean="0"/>
              <a:t>This is the tricky </a:t>
            </a:r>
            <a:r>
              <a:rPr lang="en-US" dirty="0" smtClean="0"/>
              <a:t>part</a:t>
            </a:r>
            <a:r>
              <a:rPr lang="en-US" dirty="0" smtClean="0"/>
              <a:t>. Its one thing to talk about the need to secure </a:t>
            </a:r>
            <a:r>
              <a:rPr lang="en-US" dirty="0" smtClean="0"/>
              <a:t>unalienable rights, its more difficult to actually secure them. </a:t>
            </a:r>
            <a:r>
              <a:rPr lang="en-US" dirty="0" smtClean="0"/>
              <a:t/>
            </a:r>
            <a:br>
              <a:rPr lang="en-US" dirty="0" smtClean="0"/>
            </a:br>
            <a:r>
              <a:rPr lang="en-US" dirty="0" smtClean="0"/>
              <a:t/>
            </a:r>
            <a:br>
              <a:rPr lang="en-US" dirty="0" smtClean="0"/>
            </a:br>
            <a:r>
              <a:rPr lang="en-US" sz="3600" dirty="0" smtClean="0"/>
              <a:t>A properly designed constitution should </a:t>
            </a:r>
            <a:r>
              <a:rPr lang="en-US" sz="3600" dirty="0" smtClean="0"/>
              <a:t>able to do so </a:t>
            </a:r>
            <a:r>
              <a:rPr lang="en-US" sz="3600" dirty="0" smtClean="0"/>
              <a:t>in </a:t>
            </a:r>
            <a:r>
              <a:rPr lang="en-US" sz="3600" dirty="0" smtClean="0"/>
              <a:t>such a way that a majority will support it.</a:t>
            </a:r>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9090" name="Title 1"/>
          <p:cNvSpPr>
            <a:spLocks noGrp="1"/>
          </p:cNvSpPr>
          <p:nvPr>
            <p:ph type="title"/>
          </p:nvPr>
        </p:nvSpPr>
        <p:spPr>
          <a:xfrm>
            <a:off x="457200" y="274638"/>
            <a:ext cx="8229600" cy="6049962"/>
          </a:xfrm>
        </p:spPr>
        <p:txBody>
          <a:bodyPr/>
          <a:lstStyle/>
          <a:p>
            <a:r>
              <a:rPr lang="en-US" sz="4000" dirty="0" smtClean="0"/>
              <a:t>It </a:t>
            </a:r>
            <a:r>
              <a:rPr lang="en-US" sz="4000" dirty="0"/>
              <a:t>is noted for not establishing any meaningful central authority, not surprising given the </a:t>
            </a:r>
            <a:r>
              <a:rPr lang="en-US" sz="4000" dirty="0" smtClean="0"/>
              <a:t>circumstances. </a:t>
            </a:r>
            <a:r>
              <a:rPr lang="en-US" sz="4000" dirty="0"/>
              <a:t>The authors’ principle concern was to avoid concentrated national power. In short, they did not want another king. They also sought to establish autonomy from each other. The states wanted to retain sole possession of sovereignty.</a:t>
            </a:r>
            <a:r>
              <a:rPr lang="en-US" sz="4000" dirty="0" smtClean="0"/>
              <a:t> </a:t>
            </a:r>
            <a:endParaRPr lang="en-US" sz="4000" dirty="0" smtClean="0"/>
          </a:p>
        </p:txBody>
      </p:sp>
    </p:spTree>
    <p:extLst>
      <p:ext uri="{BB962C8B-B14F-4D97-AF65-F5344CB8AC3E}">
        <p14:creationId xmlns:p14="http://schemas.microsoft.com/office/powerpoint/2010/main" val="3950093397"/>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Title 1"/>
          <p:cNvSpPr>
            <a:spLocks noGrp="1"/>
          </p:cNvSpPr>
          <p:nvPr>
            <p:ph type="title"/>
          </p:nvPr>
        </p:nvSpPr>
        <p:spPr>
          <a:xfrm>
            <a:off x="457200" y="274638"/>
            <a:ext cx="8229600" cy="6049962"/>
          </a:xfrm>
        </p:spPr>
        <p:txBody>
          <a:bodyPr/>
          <a:lstStyle/>
          <a:p>
            <a:r>
              <a:rPr lang="en-US" dirty="0" smtClean="0"/>
              <a:t>It is a </a:t>
            </a:r>
            <a:r>
              <a:rPr lang="en-US" dirty="0" smtClean="0">
                <a:hlinkClick r:id="rId2"/>
              </a:rPr>
              <a:t>confederation</a:t>
            </a:r>
            <a:r>
              <a:rPr lang="en-US" dirty="0" smtClean="0"/>
              <a:t>.</a:t>
            </a:r>
            <a:br>
              <a:rPr lang="en-US" dirty="0" smtClean="0"/>
            </a:br>
            <a:r>
              <a:rPr lang="en-US" dirty="0" smtClean="0"/>
              <a:t/>
            </a:r>
            <a:br>
              <a:rPr lang="en-US" dirty="0" smtClean="0"/>
            </a:br>
            <a:r>
              <a:rPr lang="en-US" dirty="0" smtClean="0"/>
              <a:t>The states ruled. The national government – to the extent it was a government – merely negotiated conflicts between the states.</a:t>
            </a:r>
          </a:p>
        </p:txBody>
      </p:sp>
    </p:spTree>
    <p:extLst>
      <p:ext uri="{BB962C8B-B14F-4D97-AF65-F5344CB8AC3E}">
        <p14:creationId xmlns:p14="http://schemas.microsoft.com/office/powerpoint/2010/main" val="1890045239"/>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Title 1"/>
          <p:cNvSpPr>
            <a:spLocks noGrp="1"/>
          </p:cNvSpPr>
          <p:nvPr>
            <p:ph type="title"/>
          </p:nvPr>
        </p:nvSpPr>
        <p:spPr>
          <a:xfrm>
            <a:off x="457200" y="274638"/>
            <a:ext cx="8229600" cy="6049962"/>
          </a:xfrm>
        </p:spPr>
        <p:txBody>
          <a:bodyPr/>
          <a:lstStyle/>
          <a:p>
            <a:r>
              <a:rPr lang="en-US" dirty="0" smtClean="0"/>
              <a:t>Each state retained sole possession of </a:t>
            </a:r>
            <a:r>
              <a:rPr lang="en-US" dirty="0" smtClean="0"/>
              <a:t>sovereignty in that system. There was no sovereign power above the states. This was </a:t>
            </a:r>
            <a:r>
              <a:rPr lang="en-US" dirty="0" smtClean="0"/>
              <a:t>fine for state interests, but not for those interested in establishing national – commercial – </a:t>
            </a:r>
            <a:r>
              <a:rPr lang="en-US" dirty="0" smtClean="0"/>
              <a:t>enterprises (the Federalists).</a:t>
            </a:r>
            <a:endParaRPr lang="en-US" dirty="0" smtClean="0"/>
          </a:p>
        </p:txBody>
      </p:sp>
    </p:spTree>
    <p:extLst>
      <p:ext uri="{BB962C8B-B14F-4D97-AF65-F5344CB8AC3E}">
        <p14:creationId xmlns:p14="http://schemas.microsoft.com/office/powerpoint/2010/main" val="2146729639"/>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Title 1"/>
          <p:cNvSpPr>
            <a:spLocks noGrp="1"/>
          </p:cNvSpPr>
          <p:nvPr>
            <p:ph type="title"/>
          </p:nvPr>
        </p:nvSpPr>
        <p:spPr>
          <a:xfrm>
            <a:off x="457200" y="274638"/>
            <a:ext cx="8229600" cy="6049962"/>
          </a:xfrm>
        </p:spPr>
        <p:txBody>
          <a:bodyPr/>
          <a:lstStyle/>
          <a:p>
            <a:r>
              <a:rPr lang="en-US" sz="4000" dirty="0" smtClean="0"/>
              <a:t>It only established </a:t>
            </a:r>
            <a:r>
              <a:rPr lang="en-US" sz="4000" dirty="0" smtClean="0"/>
              <a:t>one national institution</a:t>
            </a:r>
            <a:r>
              <a:rPr lang="en-US" sz="4000" dirty="0" smtClean="0"/>
              <a:t>, </a:t>
            </a:r>
            <a:r>
              <a:rPr lang="en-US" sz="4000" dirty="0" smtClean="0"/>
              <a:t>and assembly (which isn’t really even granted legislative power) which </a:t>
            </a:r>
            <a:r>
              <a:rPr lang="en-US" sz="4000" dirty="0" smtClean="0"/>
              <a:t>was fully controlled by the states.</a:t>
            </a:r>
            <a:br>
              <a:rPr lang="en-US" sz="4000" dirty="0" smtClean="0"/>
            </a:br>
            <a:r>
              <a:rPr lang="en-US" sz="4000" dirty="0" smtClean="0"/>
              <a:t/>
            </a:r>
            <a:br>
              <a:rPr lang="en-US" sz="4000" dirty="0" smtClean="0"/>
            </a:br>
            <a:r>
              <a:rPr lang="en-US" sz="4000" dirty="0" smtClean="0"/>
              <a:t>No national executive could implement national laws. No national judiciary could adjudicate disputes between states. </a:t>
            </a:r>
          </a:p>
        </p:txBody>
      </p:sp>
    </p:spTree>
    <p:extLst>
      <p:ext uri="{BB962C8B-B14F-4D97-AF65-F5344CB8AC3E}">
        <p14:creationId xmlns:p14="http://schemas.microsoft.com/office/powerpoint/2010/main" val="1579299487"/>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Title 1"/>
          <p:cNvSpPr>
            <a:spLocks noGrp="1"/>
          </p:cNvSpPr>
          <p:nvPr>
            <p:ph type="title"/>
          </p:nvPr>
        </p:nvSpPr>
        <p:spPr>
          <a:xfrm>
            <a:off x="457200" y="274638"/>
            <a:ext cx="8229600" cy="6049962"/>
          </a:xfrm>
        </p:spPr>
        <p:txBody>
          <a:bodyPr/>
          <a:lstStyle/>
          <a:p>
            <a:r>
              <a:rPr lang="en-US" dirty="0" smtClean="0"/>
              <a:t>As we will see, the supporters of state power would later oppose the </a:t>
            </a:r>
            <a:r>
              <a:rPr lang="en-US" dirty="0" smtClean="0"/>
              <a:t>ratification of the Constitution </a:t>
            </a:r>
            <a:r>
              <a:rPr lang="en-US" dirty="0" smtClean="0"/>
              <a:t>and some would eventually move west and support the development of state constitutions with greater popular participation.</a:t>
            </a:r>
            <a:br>
              <a:rPr lang="en-US" dirty="0" smtClean="0"/>
            </a:br>
            <a:r>
              <a:rPr lang="en-US" dirty="0" smtClean="0"/>
              <a:t/>
            </a:r>
            <a:br>
              <a:rPr lang="en-US" dirty="0" smtClean="0"/>
            </a:br>
            <a:r>
              <a:rPr lang="en-US" dirty="0" smtClean="0"/>
              <a:t>Texas included.</a:t>
            </a:r>
          </a:p>
        </p:txBody>
      </p:sp>
    </p:spTree>
    <p:extLst>
      <p:ext uri="{BB962C8B-B14F-4D97-AF65-F5344CB8AC3E}">
        <p14:creationId xmlns:p14="http://schemas.microsoft.com/office/powerpoint/2010/main" val="1188046832"/>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Let’s look over some key parts of the document.</a:t>
            </a:r>
            <a:br>
              <a:rPr lang="en-US" dirty="0" smtClean="0"/>
            </a:br>
            <a:r>
              <a:rPr lang="en-US" dirty="0" smtClean="0"/>
              <a:t/>
            </a:r>
            <a:br>
              <a:rPr lang="en-US" dirty="0" smtClean="0"/>
            </a:br>
            <a:r>
              <a:rPr lang="en-US" dirty="0" smtClean="0"/>
              <a:t>For online info: </a:t>
            </a:r>
            <a:br>
              <a:rPr lang="en-US" dirty="0" smtClean="0"/>
            </a:br>
            <a:r>
              <a:rPr lang="en-US" dirty="0" smtClean="0">
                <a:hlinkClick r:id="rId2"/>
              </a:rPr>
              <a:t>The Text</a:t>
            </a:r>
            <a:r>
              <a:rPr lang="en-US" dirty="0" smtClean="0"/>
              <a:t/>
            </a:r>
            <a:br>
              <a:rPr lang="en-US" dirty="0" smtClean="0"/>
            </a:br>
            <a:r>
              <a:rPr lang="en-US" dirty="0" smtClean="0">
                <a:hlinkClick r:id="rId3"/>
              </a:rPr>
              <a:t>Wikipedia</a:t>
            </a:r>
            <a:r>
              <a:rPr lang="en-US" dirty="0" smtClean="0"/>
              <a:t/>
            </a:r>
            <a:br>
              <a:rPr lang="en-US" dirty="0" smtClean="0"/>
            </a:br>
            <a:r>
              <a:rPr lang="en-US" dirty="0" smtClean="0">
                <a:hlinkClick r:id="rId4"/>
              </a:rPr>
              <a:t>Library of Congress</a:t>
            </a:r>
            <a:endParaRPr lang="en-US" dirty="0"/>
          </a:p>
        </p:txBody>
      </p:sp>
    </p:spTree>
    <p:extLst>
      <p:ext uri="{BB962C8B-B14F-4D97-AF65-F5344CB8AC3E}">
        <p14:creationId xmlns:p14="http://schemas.microsoft.com/office/powerpoint/2010/main" val="2750230470"/>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Title 1"/>
          <p:cNvSpPr>
            <a:spLocks noGrp="1"/>
          </p:cNvSpPr>
          <p:nvPr>
            <p:ph type="title"/>
          </p:nvPr>
        </p:nvSpPr>
        <p:spPr>
          <a:xfrm>
            <a:off x="457200" y="274638"/>
            <a:ext cx="8229600" cy="6049962"/>
          </a:xfrm>
        </p:spPr>
        <p:txBody>
          <a:bodyPr/>
          <a:lstStyle/>
          <a:p>
            <a:r>
              <a:rPr lang="en-US" sz="4000" i="1" dirty="0" smtClean="0"/>
              <a:t>The Preamble</a:t>
            </a:r>
            <a:r>
              <a:rPr lang="en-US" sz="2800" i="1" dirty="0" smtClean="0"/>
              <a:t/>
            </a:r>
            <a:br>
              <a:rPr lang="en-US" sz="2800" i="1" dirty="0" smtClean="0"/>
            </a:br>
            <a:r>
              <a:rPr lang="en-US" sz="2800" i="1" dirty="0" smtClean="0"/>
              <a:t/>
            </a:r>
            <a:br>
              <a:rPr lang="en-US" sz="2800" i="1" dirty="0" smtClean="0"/>
            </a:br>
            <a:r>
              <a:rPr lang="en-US" sz="2800" i="1" dirty="0" smtClean="0"/>
              <a:t> To all to whom these Presents shall come, we the undersigned Delegates of the States affixed to our Names send greeting.</a:t>
            </a:r>
            <a:br>
              <a:rPr lang="en-US" sz="2800" i="1" dirty="0" smtClean="0"/>
            </a:br>
            <a:r>
              <a:rPr lang="en-US" sz="2800" i="1" dirty="0" smtClean="0"/>
              <a:t/>
            </a:r>
            <a:br>
              <a:rPr lang="en-US" sz="2800" i="1" dirty="0" smtClean="0"/>
            </a:br>
            <a:r>
              <a:rPr lang="en-US" sz="2800" i="1" dirty="0" smtClean="0"/>
              <a:t>Articles of Confederation and perpetual Union between the States of New Hampshire, Massachusetts-bay, Rhode Island and Providence Plantations, Connecticut, New York, New Jersey, Pennsylvania, Delaware, Maryland, Virginia, North Carolina, South Carolina and Georgia</a:t>
            </a:r>
            <a:r>
              <a:rPr lang="en-US" sz="2800" dirty="0" smtClean="0"/>
              <a:t>.</a:t>
            </a:r>
            <a:endParaRPr lang="en-US" sz="2800" dirty="0" smtClean="0"/>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Notice that the full title of the document is: </a:t>
            </a:r>
            <a:br>
              <a:rPr lang="en-US" dirty="0" smtClean="0"/>
            </a:br>
            <a:r>
              <a:rPr lang="en-US" dirty="0" smtClean="0"/>
              <a:t/>
            </a:r>
            <a:br>
              <a:rPr lang="en-US" dirty="0" smtClean="0"/>
            </a:br>
            <a:r>
              <a:rPr lang="en-US" i="1" dirty="0" smtClean="0"/>
              <a:t>The Articles </a:t>
            </a:r>
            <a:r>
              <a:rPr lang="en-US" i="1" dirty="0"/>
              <a:t>of Confederation and perpetual </a:t>
            </a:r>
            <a:r>
              <a:rPr lang="en-US" i="1" dirty="0" smtClean="0"/>
              <a:t>Union</a:t>
            </a:r>
            <a:br>
              <a:rPr lang="en-US" i="1" dirty="0" smtClean="0"/>
            </a:br>
            <a:r>
              <a:rPr lang="en-US" i="1" dirty="0" smtClean="0"/>
              <a:t/>
            </a:r>
            <a:br>
              <a:rPr lang="en-US" i="1" dirty="0" smtClean="0"/>
            </a:br>
            <a:r>
              <a:rPr lang="en-US" sz="3200" dirty="0" smtClean="0"/>
              <a:t>This matters, as we will see below. </a:t>
            </a:r>
            <a:endParaRPr lang="en-US" sz="3200" dirty="0"/>
          </a:p>
        </p:txBody>
      </p:sp>
    </p:spTree>
    <p:extLst>
      <p:ext uri="{BB962C8B-B14F-4D97-AF65-F5344CB8AC3E}">
        <p14:creationId xmlns:p14="http://schemas.microsoft.com/office/powerpoint/2010/main" val="2802261051"/>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This may seem mundane – but it is important to note that the preamble states that the nation rests on the authority of the states. </a:t>
            </a:r>
            <a:br>
              <a:rPr lang="en-US" dirty="0" smtClean="0"/>
            </a:br>
            <a:r>
              <a:rPr lang="en-US" dirty="0" smtClean="0"/>
              <a:t/>
            </a:r>
            <a:br>
              <a:rPr lang="en-US" dirty="0" smtClean="0"/>
            </a:br>
            <a:r>
              <a:rPr lang="en-US" dirty="0" smtClean="0"/>
              <a:t>We will contrast this below with the opening phrase in the Constitution: We the People.</a:t>
            </a:r>
            <a:endParaRPr lang="en-US" dirty="0"/>
          </a:p>
        </p:txBody>
      </p:sp>
    </p:spTree>
    <p:extLst>
      <p:ext uri="{BB962C8B-B14F-4D97-AF65-F5344CB8AC3E}">
        <p14:creationId xmlns:p14="http://schemas.microsoft.com/office/powerpoint/2010/main" val="4051924131"/>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Title 1"/>
          <p:cNvSpPr>
            <a:spLocks noGrp="1"/>
          </p:cNvSpPr>
          <p:nvPr>
            <p:ph type="title"/>
          </p:nvPr>
        </p:nvSpPr>
        <p:spPr>
          <a:xfrm>
            <a:off x="457200" y="274638"/>
            <a:ext cx="8229600" cy="6049962"/>
          </a:xfrm>
        </p:spPr>
        <p:txBody>
          <a:bodyPr/>
          <a:lstStyle/>
          <a:p>
            <a:r>
              <a:rPr lang="en-US" sz="2800" i="1" dirty="0" smtClean="0"/>
              <a:t>Article II. Each state retains its sovereignty, freedom, and independence, and every Power, Jurisdiction, and right, which is not by this confederation expressly delegated to the United States, in Congress assembled.</a:t>
            </a:r>
            <a:br>
              <a:rPr lang="en-US" sz="2800" i="1" dirty="0" smtClean="0"/>
            </a:br>
            <a:r>
              <a:rPr lang="en-US" sz="2800" i="1" dirty="0" smtClean="0"/>
              <a:t/>
            </a:r>
            <a:br>
              <a:rPr lang="en-US" sz="2800" i="1" dirty="0" smtClean="0"/>
            </a:br>
            <a:r>
              <a:rPr lang="en-US" sz="2800" i="1" dirty="0" smtClean="0"/>
              <a:t>Article III. The said States hereby severally enter into a firm league of friendship with each other, for their common defense, the security of their liberties, and their mutual and general welfare, binding themselves to assist each other, against all force offered to, or attacks made upon them, or any of them, on account of religion, sovereignty, trade, or any other pretense whatever.</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le 1"/>
          <p:cNvSpPr>
            <a:spLocks noGrp="1"/>
          </p:cNvSpPr>
          <p:nvPr>
            <p:ph type="title"/>
          </p:nvPr>
        </p:nvSpPr>
        <p:spPr>
          <a:xfrm>
            <a:off x="457200" y="274638"/>
            <a:ext cx="8229600" cy="5973762"/>
          </a:xfrm>
        </p:spPr>
        <p:txBody>
          <a:bodyPr/>
          <a:lstStyle/>
          <a:p>
            <a:r>
              <a:rPr lang="en-US" smtClean="0"/>
              <a:t>In its conclusion, the Declaration of Independence stated that the states were autonomous and possessed all the powers that belong to independent states, but leaves much unstated.</a:t>
            </a:r>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sz="3600" dirty="0" smtClean="0"/>
              <a:t>Sovereignty continues to rest with the state governments, which then enter into a “league of friendship” and “bind themselves” to work together. </a:t>
            </a:r>
            <a:br>
              <a:rPr lang="en-US" sz="3600" dirty="0" smtClean="0"/>
            </a:br>
            <a:r>
              <a:rPr lang="en-US" sz="3600" dirty="0" smtClean="0"/>
              <a:t/>
            </a:r>
            <a:br>
              <a:rPr lang="en-US" sz="3600" dirty="0" smtClean="0"/>
            </a:br>
            <a:r>
              <a:rPr lang="en-US" sz="3600" dirty="0" smtClean="0"/>
              <a:t>It does not clearly state that the United States is a nation with sovereignty. There was no enforcement mechanism mandating that they do so. </a:t>
            </a:r>
            <a:endParaRPr lang="en-US" sz="3600" dirty="0"/>
          </a:p>
        </p:txBody>
      </p:sp>
    </p:spTree>
    <p:extLst>
      <p:ext uri="{BB962C8B-B14F-4D97-AF65-F5344CB8AC3E}">
        <p14:creationId xmlns:p14="http://schemas.microsoft.com/office/powerpoint/2010/main" val="162661165"/>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Article IV attempts to sort out the relationships between the states, but as with many of these articles, it is important to note that there is no enforcement mechanism in place to impose agreements or a judiciary to works through conflicts.</a:t>
            </a:r>
            <a:endParaRPr lang="en-US" dirty="0"/>
          </a:p>
        </p:txBody>
      </p:sp>
    </p:spTree>
    <p:extLst>
      <p:ext uri="{BB962C8B-B14F-4D97-AF65-F5344CB8AC3E}">
        <p14:creationId xmlns:p14="http://schemas.microsoft.com/office/powerpoint/2010/main" val="4189659081"/>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Title 1"/>
          <p:cNvSpPr>
            <a:spLocks noGrp="1"/>
          </p:cNvSpPr>
          <p:nvPr>
            <p:ph type="title"/>
          </p:nvPr>
        </p:nvSpPr>
        <p:spPr>
          <a:xfrm>
            <a:off x="457200" y="274638"/>
            <a:ext cx="8229600" cy="6049962"/>
          </a:xfrm>
        </p:spPr>
        <p:txBody>
          <a:bodyPr/>
          <a:lstStyle/>
          <a:p>
            <a:r>
              <a:rPr lang="en-US" sz="3200" i="1" dirty="0" smtClean="0"/>
              <a:t>Article V. For the most convenient management of the general interests of the united States, delegates shall be annually appointed in such manner as the legislatures of each State shall direct, to meet in Congress on the first Monday in November, in every year, with a power reserved to each State to recall its delegates, or any of them, at any time within the year, and to send others in their stead for the remainder of the year.</a:t>
            </a: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sz="3200" i="1" dirty="0"/>
              <a:t>Article </a:t>
            </a:r>
            <a:r>
              <a:rPr lang="en-US" sz="3200" i="1" dirty="0" smtClean="0"/>
              <a:t>V (</a:t>
            </a:r>
            <a:r>
              <a:rPr lang="en-US" sz="3200" i="1" dirty="0"/>
              <a:t>continued): No State shall be represented in Congress by less than two, nor more than seven members; and no person shall be capable of being a delegate for more than three years in any term of six years; nor shall any person, being a delegate, be capable of holding any office under the united States, for which he, or another for his benefit, receives any salary, fees or emolument of any kind</a:t>
            </a:r>
            <a:r>
              <a:rPr lang="en-US" sz="3200" i="1" dirty="0" smtClean="0"/>
              <a:t>. Each </a:t>
            </a:r>
            <a:r>
              <a:rPr lang="en-US" sz="3200" i="1" dirty="0"/>
              <a:t>State shall maintain its own delegates in a meeting of the States, and while they act as members of the committee of the States</a:t>
            </a:r>
            <a:r>
              <a:rPr lang="en-US" sz="3200" i="1" dirty="0" smtClean="0"/>
              <a:t>.</a:t>
            </a:r>
            <a:endParaRPr lang="en-US" sz="3200" i="1" dirty="0"/>
          </a:p>
        </p:txBody>
      </p:sp>
    </p:spTree>
    <p:extLst>
      <p:ext uri="{BB962C8B-B14F-4D97-AF65-F5344CB8AC3E}">
        <p14:creationId xmlns:p14="http://schemas.microsoft.com/office/powerpoint/2010/main" val="3045955060"/>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sz="3600" dirty="0" smtClean="0"/>
              <a:t>This is the closest the document gets to establishing an institution. Note that while it says that the states can send delegates to meet in Congress, it does not clearly grant legislative powers to the institution. It does not even give it a title. The Constitution will establish that the legislative power shall be vested in a Congress. This document simply refers to the “united States in congress assembled.”</a:t>
            </a:r>
            <a:endParaRPr lang="en-US" sz="3600" dirty="0"/>
          </a:p>
        </p:txBody>
      </p:sp>
    </p:spTree>
    <p:extLst>
      <p:ext uri="{BB962C8B-B14F-4D97-AF65-F5344CB8AC3E}">
        <p14:creationId xmlns:p14="http://schemas.microsoft.com/office/powerpoint/2010/main" val="4105543560"/>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sz="3600" dirty="0" smtClean="0"/>
              <a:t>Note that the delegates are severely restricted. They are appointed by the states, they serve one year terms, and they can be recalled and replaced at any time during the year. </a:t>
            </a:r>
            <a:br>
              <a:rPr lang="en-US" sz="3600" dirty="0" smtClean="0"/>
            </a:br>
            <a:r>
              <a:rPr lang="en-US" sz="3600" dirty="0" smtClean="0"/>
              <a:t/>
            </a:r>
            <a:br>
              <a:rPr lang="en-US" sz="3600" dirty="0" smtClean="0"/>
            </a:br>
            <a:r>
              <a:rPr lang="en-US" sz="3600" dirty="0" smtClean="0"/>
              <a:t>The delegates have no autonomy to make decisions on their own. The states controlled the Congress and could easily incapacitate it.</a:t>
            </a:r>
            <a:endParaRPr lang="en-US" sz="3600" dirty="0"/>
          </a:p>
        </p:txBody>
      </p:sp>
    </p:spTree>
    <p:extLst>
      <p:ext uri="{BB962C8B-B14F-4D97-AF65-F5344CB8AC3E}">
        <p14:creationId xmlns:p14="http://schemas.microsoft.com/office/powerpoint/2010/main" val="4105543560"/>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There is nothing in this Article which mandates that the Congress meet, and quite often it could not, which made the attempt to govern ineffective.</a:t>
            </a:r>
            <a:endParaRPr lang="en-US" dirty="0"/>
          </a:p>
        </p:txBody>
      </p:sp>
    </p:spTree>
    <p:extLst>
      <p:ext uri="{BB962C8B-B14F-4D97-AF65-F5344CB8AC3E}">
        <p14:creationId xmlns:p14="http://schemas.microsoft.com/office/powerpoint/2010/main" val="2164412145"/>
      </p:ext>
    </p:ext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sz="4000" dirty="0" smtClean="0"/>
              <a:t>Many of the other articles placed limits on the powers of the states, but there was no effective mechanism in place to prevent them from stepping outside these boundaries.</a:t>
            </a:r>
            <a:br>
              <a:rPr lang="en-US" sz="4000" dirty="0" smtClean="0"/>
            </a:br>
            <a:r>
              <a:rPr lang="en-US" sz="4000" dirty="0" smtClean="0"/>
              <a:t/>
            </a:r>
            <a:br>
              <a:rPr lang="en-US" sz="4000" dirty="0" smtClean="0"/>
            </a:br>
            <a:r>
              <a:rPr lang="en-US" sz="4000" dirty="0" smtClean="0"/>
              <a:t>This was the consequence of not having a national executive branch to impose laws.   </a:t>
            </a:r>
            <a:endParaRPr lang="en-US" sz="4000" dirty="0"/>
          </a:p>
        </p:txBody>
      </p:sp>
    </p:spTree>
    <p:extLst>
      <p:ext uri="{BB962C8B-B14F-4D97-AF65-F5344CB8AC3E}">
        <p14:creationId xmlns:p14="http://schemas.microsoft.com/office/powerpoint/2010/main" val="2145665086"/>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Title 1"/>
          <p:cNvSpPr>
            <a:spLocks noGrp="1"/>
          </p:cNvSpPr>
          <p:nvPr>
            <p:ph type="title"/>
          </p:nvPr>
        </p:nvSpPr>
        <p:spPr>
          <a:xfrm>
            <a:off x="457200" y="274638"/>
            <a:ext cx="8229600" cy="6126162"/>
          </a:xfrm>
        </p:spPr>
        <p:txBody>
          <a:bodyPr/>
          <a:lstStyle/>
          <a:p>
            <a:r>
              <a:rPr lang="en-US" dirty="0" smtClean="0"/>
              <a:t>Article VI attempts to prevent the states from engaging in foreign affairs – but the need for each state to recognize treaties gave them an effective veto power over foreign affairs. </a:t>
            </a:r>
            <a:endParaRPr lang="en-US" dirty="0" smtClean="0"/>
          </a:p>
        </p:txBody>
      </p:sp>
    </p:spTree>
    <p:extLst>
      <p:ext uri="{BB962C8B-B14F-4D97-AF65-F5344CB8AC3E}">
        <p14:creationId xmlns:p14="http://schemas.microsoft.com/office/powerpoint/2010/main" val="3649862245"/>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Article IX provides detail on the powers of the united States in congress assembled, but the implementation of the decisions of Congress often required unanimous support of the states – this was seldom achieved, nor can this generally be achieved. Each state had veto power. </a:t>
            </a:r>
            <a:endParaRPr lang="en-US" dirty="0"/>
          </a:p>
        </p:txBody>
      </p:sp>
    </p:spTree>
    <p:extLst>
      <p:ext uri="{BB962C8B-B14F-4D97-AF65-F5344CB8AC3E}">
        <p14:creationId xmlns:p14="http://schemas.microsoft.com/office/powerpoint/2010/main" val="116604362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3"/>
          <p:cNvSpPr>
            <a:spLocks noGrp="1"/>
          </p:cNvSpPr>
          <p:nvPr>
            <p:ph type="title"/>
          </p:nvPr>
        </p:nvSpPr>
        <p:spPr>
          <a:xfrm>
            <a:off x="457200" y="274638"/>
            <a:ext cx="8229600" cy="6126162"/>
          </a:xfrm>
        </p:spPr>
        <p:txBody>
          <a:bodyPr/>
          <a:lstStyle/>
          <a:p>
            <a:r>
              <a:rPr lang="en-US" smtClean="0"/>
              <a:t>This week we come to terms with the concept of a constitution and the basic purpose and design of the U.S. and Texas Constitutions. </a:t>
            </a:r>
            <a:br>
              <a:rPr lang="en-US" smtClean="0"/>
            </a:br>
            <a:r>
              <a:rPr lang="en-US" smtClean="0"/>
              <a:t/>
            </a:r>
            <a:br>
              <a:rPr lang="en-US" smtClean="0"/>
            </a:br>
            <a:r>
              <a:rPr lang="en-US" smtClean="0"/>
              <a:t>We also will look at the Articles of Confederation and discuss the conflicts regarding the relative success of that document</a:t>
            </a:r>
          </a:p>
        </p:txBody>
      </p:sp>
    </p:spTree>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Article XIII has two interesting components.</a:t>
            </a:r>
            <a:endParaRPr lang="en-US" dirty="0"/>
          </a:p>
        </p:txBody>
      </p:sp>
    </p:spTree>
    <p:extLst>
      <p:ext uri="{BB962C8B-B14F-4D97-AF65-F5344CB8AC3E}">
        <p14:creationId xmlns:p14="http://schemas.microsoft.com/office/powerpoint/2010/main" val="1105684878"/>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sz="4000" dirty="0" smtClean="0"/>
              <a:t>First, it established that the union is perpetual, it cannot be terminated. Recall the full title of the document alluded to above. This fact was alluded to in a Supreme Court decision – </a:t>
            </a:r>
            <a:r>
              <a:rPr lang="en-US" sz="4000" dirty="0" smtClean="0">
                <a:hlinkClick r:id="rId2"/>
              </a:rPr>
              <a:t>Texas v. White</a:t>
            </a:r>
            <a:r>
              <a:rPr lang="en-US" sz="4000" dirty="0" smtClean="0"/>
              <a:t> – which established that the southern states had never actually seceded from the union in the Civil War.  </a:t>
            </a:r>
            <a:endParaRPr lang="en-US" sz="4000" dirty="0"/>
          </a:p>
        </p:txBody>
      </p:sp>
    </p:spTree>
    <p:extLst>
      <p:ext uri="{BB962C8B-B14F-4D97-AF65-F5344CB8AC3E}">
        <p14:creationId xmlns:p14="http://schemas.microsoft.com/office/powerpoint/2010/main" val="2164412145"/>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Second, it states that the Articles of Confederation cannot be altered unless the alteration is confirmed by the legislature of every state. As we will see, the Constitution states that it becomes effective upon the ratification in nine state conventions. This clearly violated the conditions in the Articles. </a:t>
            </a:r>
            <a:endParaRPr lang="en-US" dirty="0"/>
          </a:p>
        </p:txBody>
      </p:sp>
    </p:spTree>
    <p:extLst>
      <p:ext uri="{BB962C8B-B14F-4D97-AF65-F5344CB8AC3E}">
        <p14:creationId xmlns:p14="http://schemas.microsoft.com/office/powerpoint/2010/main" val="2802261051"/>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national government under the Articles of Confederation was considered to be ineffective. It seemed to have not been designed well enough to fulfill the responsibility given to it in the Declaration of Independence.  </a:t>
            </a:r>
            <a:endParaRPr lang="en-US" dirty="0"/>
          </a:p>
        </p:txBody>
      </p:sp>
    </p:spTree>
    <p:extLst>
      <p:ext uri="{BB962C8B-B14F-4D97-AF65-F5344CB8AC3E}">
        <p14:creationId xmlns:p14="http://schemas.microsoft.com/office/powerpoint/2010/main" val="2802261051"/>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This is subject to debate of course. </a:t>
            </a:r>
            <a:br>
              <a:rPr lang="en-US" dirty="0" smtClean="0"/>
            </a:br>
            <a:r>
              <a:rPr lang="en-US" dirty="0" smtClean="0"/>
              <a:t/>
            </a:r>
            <a:br>
              <a:rPr lang="en-US" dirty="0" smtClean="0"/>
            </a:br>
            <a:r>
              <a:rPr lang="en-US" dirty="0" smtClean="0"/>
              <a:t>Those with positions of power in each state, as well as those who had no interests beyond their states’ borders and identified closely with their state, had few problems with the document. </a:t>
            </a:r>
            <a:endParaRPr lang="en-US" dirty="0"/>
          </a:p>
        </p:txBody>
      </p:sp>
    </p:spTree>
    <p:extLst>
      <p:ext uri="{BB962C8B-B14F-4D97-AF65-F5344CB8AC3E}">
        <p14:creationId xmlns:p14="http://schemas.microsoft.com/office/powerpoint/2010/main" val="3582662450"/>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4" name="Title 1"/>
          <p:cNvSpPr>
            <a:spLocks noGrp="1"/>
          </p:cNvSpPr>
          <p:nvPr>
            <p:ph type="title"/>
          </p:nvPr>
        </p:nvSpPr>
        <p:spPr>
          <a:xfrm>
            <a:off x="457200" y="274638"/>
            <a:ext cx="8229600" cy="6126162"/>
          </a:xfrm>
        </p:spPr>
        <p:txBody>
          <a:bodyPr/>
          <a:lstStyle/>
          <a:p>
            <a:r>
              <a:rPr lang="en-US" sz="3600" dirty="0" smtClean="0"/>
              <a:t>But the </a:t>
            </a:r>
            <a:r>
              <a:rPr lang="en-US" sz="3600" dirty="0" smtClean="0"/>
              <a:t>document was considered insufficient by those who had engaged in trade prior to the revolution. </a:t>
            </a:r>
            <a:r>
              <a:rPr lang="en-US" sz="3600" dirty="0" smtClean="0"/>
              <a:t>Commercial transactions – and the security apparatus necessary to facilitate them – were difficult to establish. </a:t>
            </a:r>
            <a:br>
              <a:rPr lang="en-US" sz="3600" dirty="0" smtClean="0"/>
            </a:br>
            <a:r>
              <a:rPr lang="en-US" sz="3600" dirty="0" smtClean="0"/>
              <a:t/>
            </a:r>
            <a:br>
              <a:rPr lang="en-US" sz="3600" dirty="0" smtClean="0"/>
            </a:br>
            <a:r>
              <a:rPr lang="en-US" sz="3600" dirty="0" smtClean="0"/>
              <a:t>This was the consequence of not having a national executive branch, and increasing calls were made to establish one. </a:t>
            </a:r>
            <a:endParaRPr lang="en-US" sz="3600" dirty="0" smtClean="0"/>
          </a:p>
        </p:txBody>
      </p:sp>
    </p:spTree>
    <p:extLst>
      <p:ext uri="{BB962C8B-B14F-4D97-AF65-F5344CB8AC3E}">
        <p14:creationId xmlns:p14="http://schemas.microsoft.com/office/powerpoint/2010/main" val="72259209"/>
      </p:ext>
    </p:ext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This group would become known as the </a:t>
            </a:r>
            <a:r>
              <a:rPr lang="en-US" dirty="0" smtClean="0">
                <a:hlinkClick r:id="rId2"/>
              </a:rPr>
              <a:t>Federalists</a:t>
            </a:r>
            <a:r>
              <a:rPr lang="en-US" dirty="0" smtClean="0"/>
              <a:t>, and aside from being the driving force behind the drafting and ratification of the Constitution, these people would establish one of the </a:t>
            </a:r>
            <a:r>
              <a:rPr lang="en-US" dirty="0" smtClean="0">
                <a:hlinkClick r:id="rId3"/>
              </a:rPr>
              <a:t>first two political parties</a:t>
            </a:r>
            <a:r>
              <a:rPr lang="en-US" dirty="0" smtClean="0"/>
              <a:t>.</a:t>
            </a:r>
            <a:endParaRPr lang="en-US" dirty="0"/>
          </a:p>
        </p:txBody>
      </p:sp>
    </p:spTree>
    <p:extLst>
      <p:ext uri="{BB962C8B-B14F-4D97-AF65-F5344CB8AC3E}">
        <p14:creationId xmlns:p14="http://schemas.microsoft.com/office/powerpoint/2010/main" val="3582662450"/>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258" name="Title 1"/>
          <p:cNvSpPr>
            <a:spLocks noGrp="1"/>
          </p:cNvSpPr>
          <p:nvPr>
            <p:ph type="title"/>
          </p:nvPr>
        </p:nvSpPr>
        <p:spPr>
          <a:xfrm>
            <a:off x="457200" y="274638"/>
            <a:ext cx="8229600" cy="6126162"/>
          </a:xfrm>
        </p:spPr>
        <p:txBody>
          <a:bodyPr/>
          <a:lstStyle/>
          <a:p>
            <a:r>
              <a:rPr lang="en-US" smtClean="0"/>
              <a:t>Federalists wanted a national government that could establish a strong currency and an effective military, notably a navy, along with a government that had treaty making power.  </a:t>
            </a:r>
          </a:p>
        </p:txBody>
      </p:sp>
    </p:spTree>
    <p:extLst>
      <p:ext uri="{BB962C8B-B14F-4D97-AF65-F5344CB8AC3E}">
        <p14:creationId xmlns:p14="http://schemas.microsoft.com/office/powerpoint/2010/main" val="1728192258"/>
      </p:ext>
    </p:extLst>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2" name="Title 1"/>
          <p:cNvSpPr>
            <a:spLocks noGrp="1"/>
          </p:cNvSpPr>
          <p:nvPr>
            <p:ph type="title"/>
          </p:nvPr>
        </p:nvSpPr>
        <p:spPr>
          <a:xfrm>
            <a:off x="457200" y="274638"/>
            <a:ext cx="8229600" cy="6126162"/>
          </a:xfrm>
        </p:spPr>
        <p:txBody>
          <a:bodyPr/>
          <a:lstStyle/>
          <a:p>
            <a:r>
              <a:rPr lang="en-US" dirty="0" smtClean="0"/>
              <a:t>These were all goods that the British </a:t>
            </a:r>
            <a:r>
              <a:rPr lang="en-US" dirty="0" smtClean="0"/>
              <a:t>government provided, but were impossible to reestablish under the Articles. </a:t>
            </a:r>
            <a:endParaRPr lang="en-US" dirty="0" smtClean="0"/>
          </a:p>
        </p:txBody>
      </p:sp>
    </p:spTree>
    <p:extLst>
      <p:ext uri="{BB962C8B-B14F-4D97-AF65-F5344CB8AC3E}">
        <p14:creationId xmlns:p14="http://schemas.microsoft.com/office/powerpoint/2010/main" val="1423200902"/>
      </p:ext>
    </p:extLst>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306" name="Title 1"/>
          <p:cNvSpPr>
            <a:spLocks noGrp="1"/>
          </p:cNvSpPr>
          <p:nvPr>
            <p:ph type="title"/>
          </p:nvPr>
        </p:nvSpPr>
        <p:spPr>
          <a:xfrm>
            <a:off x="457200" y="274638"/>
            <a:ext cx="8229600" cy="6126162"/>
          </a:xfrm>
        </p:spPr>
        <p:txBody>
          <a:bodyPr/>
          <a:lstStyle/>
          <a:p>
            <a:r>
              <a:rPr lang="en-US" dirty="0" smtClean="0"/>
              <a:t>Federalists argued that the Articles of Confederation could not provide them. The system’s design was defective. The Anti-Federalists disagreed. They saw it as a power grab by the </a:t>
            </a:r>
            <a:r>
              <a:rPr lang="en-US" dirty="0" smtClean="0"/>
              <a:t>large scale merchants (the big business interests of the day).</a:t>
            </a:r>
            <a:endParaRPr lang="en-US" dirty="0" smtClean="0"/>
          </a:p>
        </p:txBody>
      </p:sp>
    </p:spTree>
    <p:extLst>
      <p:ext uri="{BB962C8B-B14F-4D97-AF65-F5344CB8AC3E}">
        <p14:creationId xmlns:p14="http://schemas.microsoft.com/office/powerpoint/2010/main" val="58591150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p:cNvSpPr>
          <p:nvPr>
            <p:ph type="title"/>
          </p:nvPr>
        </p:nvSpPr>
        <p:spPr>
          <a:xfrm>
            <a:off x="457200" y="274638"/>
            <a:ext cx="8229600" cy="6049962"/>
          </a:xfrm>
        </p:spPr>
        <p:txBody>
          <a:bodyPr/>
          <a:lstStyle/>
          <a:p>
            <a:r>
              <a:rPr lang="en-US" dirty="0" smtClean="0"/>
              <a:t>Not everyone thought it was a successful constitutions. </a:t>
            </a:r>
            <a:br>
              <a:rPr lang="en-US" dirty="0" smtClean="0"/>
            </a:br>
            <a:r>
              <a:rPr lang="en-US" dirty="0" smtClean="0"/>
              <a:t/>
            </a:r>
            <a:br>
              <a:rPr lang="en-US" dirty="0" smtClean="0"/>
            </a:br>
            <a:r>
              <a:rPr lang="en-US" dirty="0" smtClean="0"/>
              <a:t>Th</a:t>
            </a:r>
            <a:r>
              <a:rPr lang="en-US" dirty="0" smtClean="0"/>
              <a:t>e Federalists – for examples - as we will soon find out. </a:t>
            </a:r>
            <a:endParaRPr lang="en-US" dirty="0" smtClean="0"/>
          </a:p>
        </p:txBody>
      </p:sp>
    </p:spTree>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Title 1"/>
          <p:cNvSpPr>
            <a:spLocks noGrp="1"/>
          </p:cNvSpPr>
          <p:nvPr>
            <p:ph type="title"/>
          </p:nvPr>
        </p:nvSpPr>
        <p:spPr>
          <a:xfrm>
            <a:off x="457200" y="274638"/>
            <a:ext cx="8229600" cy="5973762"/>
          </a:xfrm>
        </p:spPr>
        <p:txBody>
          <a:bodyPr/>
          <a:lstStyle/>
          <a:p>
            <a:r>
              <a:rPr lang="en-US" dirty="0" smtClean="0"/>
              <a:t>One of the complaints made by the Federalists was that the Articles of Confederation suffered from an </a:t>
            </a:r>
            <a:r>
              <a:rPr lang="en-US" dirty="0" smtClean="0"/>
              <a:t>“</a:t>
            </a:r>
            <a:r>
              <a:rPr lang="en-US" dirty="0" smtClean="0">
                <a:hlinkClick r:id="rId2"/>
              </a:rPr>
              <a:t>excess of democracy</a:t>
            </a:r>
            <a:r>
              <a:rPr lang="en-US" dirty="0" smtClean="0"/>
              <a:t>.”</a:t>
            </a:r>
            <a:br>
              <a:rPr lang="en-US" dirty="0" smtClean="0"/>
            </a:br>
            <a:r>
              <a:rPr lang="en-US" dirty="0" smtClean="0"/>
              <a:t/>
            </a:r>
            <a:br>
              <a:rPr lang="en-US" dirty="0" smtClean="0"/>
            </a:br>
            <a:r>
              <a:rPr lang="en-US" dirty="0" smtClean="0"/>
              <a:t>States tend to be more democratic </a:t>
            </a:r>
            <a:r>
              <a:rPr lang="en-US" dirty="0" smtClean="0"/>
              <a:t>- meaning direct democracy - </a:t>
            </a:r>
            <a:r>
              <a:rPr lang="en-US" dirty="0" smtClean="0"/>
              <a:t>than </a:t>
            </a:r>
            <a:r>
              <a:rPr lang="en-US" dirty="0" smtClean="0"/>
              <a:t>the national </a:t>
            </a:r>
            <a:r>
              <a:rPr lang="en-US" dirty="0" smtClean="0"/>
              <a:t>government.</a:t>
            </a:r>
            <a:endParaRPr lang="en-US" dirty="0" smtClean="0"/>
          </a:p>
        </p:txBody>
      </p:sp>
    </p:spTree>
    <p:extLst>
      <p:ext uri="{BB962C8B-B14F-4D97-AF65-F5344CB8AC3E}">
        <p14:creationId xmlns:p14="http://schemas.microsoft.com/office/powerpoint/2010/main" val="2462219180"/>
      </p:ext>
    </p:extLst>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State legislatures were passing legislation that benefitted smaller scale interests at the apparent expense of large scale interests. </a:t>
            </a:r>
            <a:endParaRPr lang="en-US" dirty="0"/>
          </a:p>
        </p:txBody>
      </p:sp>
    </p:spTree>
    <p:extLst>
      <p:ext uri="{BB962C8B-B14F-4D97-AF65-F5344CB8AC3E}">
        <p14:creationId xmlns:p14="http://schemas.microsoft.com/office/powerpoint/2010/main" val="58016796"/>
      </p:ext>
    </p:extLst>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Debts were being abolished, property was being redistributed, and currency was being devalued in order to make debt easier to pay off. </a:t>
            </a:r>
            <a:br>
              <a:rPr lang="en-US" dirty="0" smtClean="0"/>
            </a:br>
            <a:r>
              <a:rPr lang="en-US" dirty="0" smtClean="0"/>
              <a:t/>
            </a:r>
            <a:br>
              <a:rPr lang="en-US" dirty="0" smtClean="0"/>
            </a:br>
            <a:r>
              <a:rPr lang="en-US" dirty="0" smtClean="0"/>
              <a:t>The Federalists argued that these policies weakened the nation’s financial power.</a:t>
            </a:r>
            <a:endParaRPr lang="en-US" dirty="0"/>
          </a:p>
        </p:txBody>
      </p:sp>
    </p:spTree>
    <p:extLst>
      <p:ext uri="{BB962C8B-B14F-4D97-AF65-F5344CB8AC3E}">
        <p14:creationId xmlns:p14="http://schemas.microsoft.com/office/powerpoint/2010/main" val="1711532859"/>
      </p:ext>
    </p:extLst>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Here is a summary of some of the complaints of the government at the time (bear in mind that the Anti-Federalists argued against these points).</a:t>
            </a:r>
            <a:endParaRPr lang="en-US" dirty="0"/>
          </a:p>
        </p:txBody>
      </p:sp>
    </p:spTree>
    <p:extLst>
      <p:ext uri="{BB962C8B-B14F-4D97-AF65-F5344CB8AC3E}">
        <p14:creationId xmlns:p14="http://schemas.microsoft.com/office/powerpoint/2010/main" val="1217945713"/>
      </p:ext>
    </p:extLst>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1 – There was no power to enforce the decisions made by Congress. This included the ability to fund a military, and to pay what was owed to the soldiers. Congress could not levy taxes, it could only request contributions from the states, and these could easily be ignored. </a:t>
            </a:r>
            <a:endParaRPr lang="en-US" dirty="0"/>
          </a:p>
        </p:txBody>
      </p:sp>
    </p:spTree>
    <p:extLst>
      <p:ext uri="{BB962C8B-B14F-4D97-AF65-F5344CB8AC3E}">
        <p14:creationId xmlns:p14="http://schemas.microsoft.com/office/powerpoint/2010/main" val="2924292922"/>
      </p:ext>
    </p:extLst>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2 – The lack of a common army meant that each state was able to establish its own. With thirteen </a:t>
            </a:r>
            <a:r>
              <a:rPr lang="en-US" dirty="0"/>
              <a:t>separate </a:t>
            </a:r>
            <a:r>
              <a:rPr lang="en-US" dirty="0" smtClean="0"/>
              <a:t>armies, there </a:t>
            </a:r>
            <a:r>
              <a:rPr lang="en-US" dirty="0"/>
              <a:t>was no guarantee that they would not attack each other.</a:t>
            </a:r>
            <a:r>
              <a:rPr lang="en-US" dirty="0" smtClean="0"/>
              <a:t>  </a:t>
            </a:r>
            <a:endParaRPr lang="en-US" dirty="0"/>
          </a:p>
        </p:txBody>
      </p:sp>
    </p:spTree>
    <p:extLst>
      <p:ext uri="{BB962C8B-B14F-4D97-AF65-F5344CB8AC3E}">
        <p14:creationId xmlns:p14="http://schemas.microsoft.com/office/powerpoint/2010/main" val="2924292922"/>
      </p:ext>
    </p:extLst>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sz="3200" dirty="0" smtClean="0"/>
              <a:t>3 – States still had the ability to conduct their own trade policies, both domestically and internationally. As a result of the former, commercial transactions between the states was suppressed. Limits were placed on the commercial expansion. As a result of the latter, states could begin to make their own treaties – despite the fact that this was restricted officially. States could compete with each other for trade, which gave the competitive advantage to foreign nations.</a:t>
            </a:r>
            <a:endParaRPr lang="en-US" sz="3200" dirty="0"/>
          </a:p>
        </p:txBody>
      </p:sp>
    </p:spTree>
    <p:extLst>
      <p:ext uri="{BB962C8B-B14F-4D97-AF65-F5344CB8AC3E}">
        <p14:creationId xmlns:p14="http://schemas.microsoft.com/office/powerpoint/2010/main" val="1132479662"/>
      </p:ext>
    </p:extLst>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4 – The nation was unable to establish a stable financial structure. The war debts were impossible to pay, which devalued the nation’s currency – it was untrustworthy. There was little reason for investors to have confidence in the nation and to purchase its bonds.</a:t>
            </a:r>
            <a:endParaRPr lang="en-US" dirty="0"/>
          </a:p>
        </p:txBody>
      </p:sp>
    </p:spTree>
    <p:extLst>
      <p:ext uri="{BB962C8B-B14F-4D97-AF65-F5344CB8AC3E}">
        <p14:creationId xmlns:p14="http://schemas.microsoft.com/office/powerpoint/2010/main" val="3622378720"/>
      </p:ext>
    </p:extLst>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5 – Internal unrest – such as Shay’s Rebellion - was difficult to handle. One the one hand it was difficult to prevent unrest ahead of time, and in the second, to contain them once they emerged.  </a:t>
            </a:r>
            <a:endParaRPr lang="en-US" dirty="0"/>
          </a:p>
        </p:txBody>
      </p:sp>
    </p:spTree>
    <p:extLst>
      <p:ext uri="{BB962C8B-B14F-4D97-AF65-F5344CB8AC3E}">
        <p14:creationId xmlns:p14="http://schemas.microsoft.com/office/powerpoint/2010/main" val="1977115026"/>
      </p:ext>
    </p:extLst>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Attempts were made to – informally – reconcile disputes between the states. These were meeting composed of delegates from the states.</a:t>
            </a:r>
            <a:endParaRPr lang="en-US" dirty="0"/>
          </a:p>
        </p:txBody>
      </p:sp>
    </p:spTree>
    <p:extLst>
      <p:ext uri="{BB962C8B-B14F-4D97-AF65-F5344CB8AC3E}">
        <p14:creationId xmlns:p14="http://schemas.microsoft.com/office/powerpoint/2010/main" val="231928259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Title 1"/>
          <p:cNvSpPr>
            <a:spLocks noGrp="1"/>
          </p:cNvSpPr>
          <p:nvPr>
            <p:ph type="title"/>
          </p:nvPr>
        </p:nvSpPr>
        <p:spPr>
          <a:xfrm>
            <a:off x="457200" y="274638"/>
            <a:ext cx="8229600" cy="6049962"/>
          </a:xfrm>
        </p:spPr>
        <p:txBody>
          <a:bodyPr/>
          <a:lstStyle/>
          <a:p>
            <a:r>
              <a:rPr lang="en-US" dirty="0" smtClean="0"/>
              <a:t>We will also understand that it is </a:t>
            </a:r>
            <a:r>
              <a:rPr lang="en-US" dirty="0" smtClean="0"/>
              <a:t>consequential that </a:t>
            </a:r>
            <a:r>
              <a:rPr lang="en-US" dirty="0" smtClean="0"/>
              <a:t>the U.S. Constitution is short and vague while the Texas Constitution is long and detailed. This matters.</a:t>
            </a:r>
            <a:br>
              <a:rPr lang="en-US" dirty="0" smtClean="0"/>
            </a:br>
            <a:r>
              <a:rPr lang="en-US" dirty="0" smtClean="0"/>
              <a:t/>
            </a:r>
            <a:br>
              <a:rPr lang="en-US" dirty="0" smtClean="0"/>
            </a:br>
            <a:r>
              <a:rPr lang="en-US" dirty="0" smtClean="0"/>
              <a:t>Again, more on that later. </a:t>
            </a:r>
          </a:p>
        </p:txBody>
      </p:sp>
    </p:spTree>
  </p:cSld>
  <p:clrMapOvr>
    <a:masterClrMapping/>
  </p:clrMapOvr>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1378" name="Title 1"/>
          <p:cNvSpPr>
            <a:spLocks noGrp="1"/>
          </p:cNvSpPr>
          <p:nvPr>
            <p:ph type="title"/>
          </p:nvPr>
        </p:nvSpPr>
        <p:spPr>
          <a:xfrm>
            <a:off x="457200" y="274638"/>
            <a:ext cx="8229600" cy="6126162"/>
          </a:xfrm>
        </p:spPr>
        <p:txBody>
          <a:bodyPr/>
          <a:lstStyle/>
          <a:p>
            <a:r>
              <a:rPr lang="en-US" smtClean="0"/>
              <a:t>Commercial disputes were common. </a:t>
            </a:r>
            <a:br>
              <a:rPr lang="en-US" smtClean="0"/>
            </a:br>
            <a:r>
              <a:rPr lang="en-US" smtClean="0"/>
              <a:t/>
            </a:r>
            <a:br>
              <a:rPr lang="en-US" smtClean="0"/>
            </a:br>
            <a:r>
              <a:rPr lang="en-US" smtClean="0"/>
              <a:t>The </a:t>
            </a:r>
            <a:r>
              <a:rPr lang="en-US" smtClean="0">
                <a:hlinkClick r:id="rId2"/>
              </a:rPr>
              <a:t>Mt. Vernon Conference </a:t>
            </a:r>
            <a:r>
              <a:rPr lang="en-US" smtClean="0"/>
              <a:t>was called to reconcile disputes over access to the Potomac River.</a:t>
            </a:r>
          </a:p>
        </p:txBody>
      </p:sp>
    </p:spTree>
    <p:extLst>
      <p:ext uri="{BB962C8B-B14F-4D97-AF65-F5344CB8AC3E}">
        <p14:creationId xmlns:p14="http://schemas.microsoft.com/office/powerpoint/2010/main" val="2745841814"/>
      </p:ext>
    </p:extLst>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2" name="Title 1"/>
          <p:cNvSpPr>
            <a:spLocks noGrp="1"/>
          </p:cNvSpPr>
          <p:nvPr>
            <p:ph type="title"/>
          </p:nvPr>
        </p:nvSpPr>
        <p:spPr>
          <a:xfrm>
            <a:off x="457200" y="274638"/>
            <a:ext cx="8229600" cy="6126162"/>
          </a:xfrm>
        </p:spPr>
        <p:txBody>
          <a:bodyPr/>
          <a:lstStyle/>
          <a:p>
            <a:r>
              <a:rPr lang="en-US" dirty="0" smtClean="0"/>
              <a:t>Later, </a:t>
            </a:r>
            <a:r>
              <a:rPr lang="en-US" dirty="0" smtClean="0">
                <a:hlinkClick r:id="rId2"/>
              </a:rPr>
              <a:t>the </a:t>
            </a:r>
            <a:r>
              <a:rPr lang="en-US" dirty="0" smtClean="0">
                <a:hlinkClick r:id="rId2"/>
              </a:rPr>
              <a:t>Annapolis Convention </a:t>
            </a:r>
            <a:r>
              <a:rPr lang="en-US" dirty="0" smtClean="0"/>
              <a:t>was called to deal with general commercial disputes between the states, but not enough delegates showed up to take official action. </a:t>
            </a:r>
          </a:p>
        </p:txBody>
      </p:sp>
    </p:spTree>
    <p:extLst>
      <p:ext uri="{BB962C8B-B14F-4D97-AF65-F5344CB8AC3E}">
        <p14:creationId xmlns:p14="http://schemas.microsoft.com/office/powerpoint/2010/main" val="2689194527"/>
      </p:ext>
    </p:extLst>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450" name="Title 1"/>
          <p:cNvSpPr>
            <a:spLocks noGrp="1"/>
          </p:cNvSpPr>
          <p:nvPr>
            <p:ph type="title"/>
          </p:nvPr>
        </p:nvSpPr>
        <p:spPr>
          <a:xfrm>
            <a:off x="457200" y="274638"/>
            <a:ext cx="8229600" cy="6126162"/>
          </a:xfrm>
        </p:spPr>
        <p:txBody>
          <a:bodyPr/>
          <a:lstStyle/>
          <a:p>
            <a:pPr eaLnBrk="1" hangingPunct="1"/>
            <a:r>
              <a:rPr lang="en-US" dirty="0" smtClean="0"/>
              <a:t>Two of the </a:t>
            </a:r>
            <a:r>
              <a:rPr lang="en-US" dirty="0" smtClean="0"/>
              <a:t>attendees of that convention, </a:t>
            </a:r>
            <a:r>
              <a:rPr lang="en-US" dirty="0" smtClean="0">
                <a:hlinkClick r:id="rId2"/>
              </a:rPr>
              <a:t>Alexander Hamilton</a:t>
            </a:r>
            <a:r>
              <a:rPr lang="en-US" dirty="0" smtClean="0"/>
              <a:t> and </a:t>
            </a:r>
            <a:r>
              <a:rPr lang="en-US" dirty="0" smtClean="0">
                <a:hlinkClick r:id="rId3"/>
              </a:rPr>
              <a:t>James Madison</a:t>
            </a:r>
            <a:r>
              <a:rPr lang="en-US" dirty="0" smtClean="0"/>
              <a:t>, organized an effort to get the states to send delegates to Philadelphia to consider improvements to the document</a:t>
            </a:r>
            <a:r>
              <a:rPr lang="en-US" dirty="0" smtClean="0"/>
              <a:t>. This would become the Constitutional Convention.</a:t>
            </a:r>
            <a:endParaRPr lang="en-US" dirty="0" smtClean="0"/>
          </a:p>
        </p:txBody>
      </p:sp>
    </p:spTree>
    <p:extLst>
      <p:ext uri="{BB962C8B-B14F-4D97-AF65-F5344CB8AC3E}">
        <p14:creationId xmlns:p14="http://schemas.microsoft.com/office/powerpoint/2010/main" val="77906873"/>
      </p:ext>
    </p:extLst>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474" name="Title 1"/>
          <p:cNvSpPr>
            <a:spLocks noGrp="1"/>
          </p:cNvSpPr>
          <p:nvPr>
            <p:ph type="title"/>
          </p:nvPr>
        </p:nvSpPr>
        <p:spPr>
          <a:xfrm>
            <a:off x="457200" y="274638"/>
            <a:ext cx="8229600" cy="6049962"/>
          </a:xfrm>
        </p:spPr>
        <p:txBody>
          <a:bodyPr/>
          <a:lstStyle/>
          <a:p>
            <a:r>
              <a:rPr lang="en-US" sz="2800" smtClean="0">
                <a:hlinkClick r:id="rId2"/>
              </a:rPr>
              <a:t>From the report issued by the attendees</a:t>
            </a:r>
            <a:r>
              <a:rPr lang="en-US" sz="2800" smtClean="0"/>
              <a:t>: </a:t>
            </a:r>
            <a:br>
              <a:rPr lang="en-US" sz="2800" smtClean="0"/>
            </a:br>
            <a:r>
              <a:rPr lang="en-US" sz="2800" smtClean="0"/>
              <a:t/>
            </a:r>
            <a:br>
              <a:rPr lang="en-US" sz="2800" smtClean="0"/>
            </a:br>
            <a:r>
              <a:rPr lang="en-US" sz="2800" i="1" smtClean="0"/>
              <a:t>That there are important defects in the system of the Federal Government is acknowledged by the Acts of all those States, which have concurred in the present Meeting; That the defects, upon a closer examination, may be found greater and more numerous, than even these acts imply, is at least so far probable, from the embarrassments which characterize the present State of our national affairs, foreign and domestic, as may reasonably be supposed to merit a deliberate and candid discussion, in some mode, which will unite the Sentiments and Council's of all the States.</a:t>
            </a:r>
          </a:p>
        </p:txBody>
      </p:sp>
    </p:spTree>
    <p:extLst>
      <p:ext uri="{BB962C8B-B14F-4D97-AF65-F5344CB8AC3E}">
        <p14:creationId xmlns:p14="http://schemas.microsoft.com/office/powerpoint/2010/main" val="3215575240"/>
      </p:ext>
    </p:extLst>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6498" name="Title 1"/>
          <p:cNvSpPr>
            <a:spLocks noGrp="1"/>
          </p:cNvSpPr>
          <p:nvPr>
            <p:ph type="title"/>
          </p:nvPr>
        </p:nvSpPr>
        <p:spPr>
          <a:xfrm>
            <a:off x="457200" y="274638"/>
            <a:ext cx="8229600" cy="6049962"/>
          </a:xfrm>
        </p:spPr>
        <p:txBody>
          <a:bodyPr/>
          <a:lstStyle/>
          <a:p>
            <a:r>
              <a:rPr lang="en-US" sz="3200" i="1" smtClean="0"/>
              <a:t>Under this impression, Your Commissioners, with the most respectful deference, beg leave to suggest their unanimous conviction, that it may essentially tend to advance the interests of the union, if the States, by whom they have been respectively delegated, would themselves concur, and use their endeavours to procure the concurrence of the other States, in the appointment of Commissioners, to meet at </a:t>
            </a:r>
            <a:r>
              <a:rPr lang="en-US" sz="3200" i="1" smtClean="0">
                <a:hlinkClick r:id="rId2" action="ppaction://hlinkfile"/>
              </a:rPr>
              <a:t>Philadelphia on the second Monday in May</a:t>
            </a:r>
            <a:r>
              <a:rPr lang="en-US" sz="3200" i="1" smtClean="0"/>
              <a:t> next, . . . </a:t>
            </a:r>
          </a:p>
        </p:txBody>
      </p:sp>
    </p:spTree>
    <p:extLst>
      <p:ext uri="{BB962C8B-B14F-4D97-AF65-F5344CB8AC3E}">
        <p14:creationId xmlns:p14="http://schemas.microsoft.com/office/powerpoint/2010/main" val="2495173337"/>
      </p:ext>
    </p:extLst>
  </p:cSld>
  <p:clrMapOvr>
    <a:masterClrMapping/>
  </p:clrMapOvr>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7522" name="Title 3"/>
          <p:cNvSpPr>
            <a:spLocks noGrp="1"/>
          </p:cNvSpPr>
          <p:nvPr>
            <p:ph type="title"/>
          </p:nvPr>
        </p:nvSpPr>
        <p:spPr>
          <a:xfrm>
            <a:off x="457200" y="274638"/>
            <a:ext cx="8229600" cy="6202362"/>
          </a:xfrm>
        </p:spPr>
        <p:txBody>
          <a:bodyPr/>
          <a:lstStyle/>
          <a:p>
            <a:pPr eaLnBrk="1" hangingPunct="1"/>
            <a:r>
              <a:rPr lang="en-US" sz="3200" i="1" dirty="0" smtClean="0"/>
              <a:t>...to take into consideration the situation of the United States, to devise such </a:t>
            </a:r>
            <a:r>
              <a:rPr lang="en-US" sz="3200" b="1" i="1" dirty="0" smtClean="0">
                <a:solidFill>
                  <a:srgbClr val="FF0000"/>
                </a:solidFill>
              </a:rPr>
              <a:t>further provisions</a:t>
            </a:r>
            <a:r>
              <a:rPr lang="en-US" sz="3200" i="1" dirty="0" smtClean="0">
                <a:solidFill>
                  <a:srgbClr val="FF0000"/>
                </a:solidFill>
              </a:rPr>
              <a:t> </a:t>
            </a:r>
            <a:r>
              <a:rPr lang="en-US" sz="3200" i="1" dirty="0" smtClean="0"/>
              <a:t>as shall appear to them necessary to render the constitution of the Federal Government adequate to the exigencies of the Union; and to report such an Act for that purpose to the United States in Congress assembled, as when agreed to, by them, and afterwards </a:t>
            </a:r>
            <a:r>
              <a:rPr lang="en-US" sz="3200" b="1" i="1" dirty="0" smtClean="0">
                <a:solidFill>
                  <a:srgbClr val="FF0000"/>
                </a:solidFill>
              </a:rPr>
              <a:t>confirmed by the Legislatures of every State</a:t>
            </a:r>
            <a:r>
              <a:rPr lang="en-US" sz="3200" i="1" dirty="0" smtClean="0"/>
              <a:t>, will effectually provide for the same.</a:t>
            </a:r>
          </a:p>
        </p:txBody>
      </p:sp>
    </p:spTree>
    <p:extLst>
      <p:ext uri="{BB962C8B-B14F-4D97-AF65-F5344CB8AC3E}">
        <p14:creationId xmlns:p14="http://schemas.microsoft.com/office/powerpoint/2010/main" val="2407116135"/>
      </p:ext>
    </p:extLst>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546" name="Title 3"/>
          <p:cNvSpPr>
            <a:spLocks noGrp="1"/>
          </p:cNvSpPr>
          <p:nvPr>
            <p:ph type="title"/>
          </p:nvPr>
        </p:nvSpPr>
        <p:spPr>
          <a:xfrm>
            <a:off x="457200" y="274638"/>
            <a:ext cx="8229600" cy="6049962"/>
          </a:xfrm>
        </p:spPr>
        <p:txBody>
          <a:bodyPr/>
          <a:lstStyle/>
          <a:p>
            <a:pPr eaLnBrk="1" hangingPunct="1"/>
            <a:r>
              <a:rPr lang="en-US" smtClean="0"/>
              <a:t>The meeting they requested would be </a:t>
            </a:r>
            <a:r>
              <a:rPr lang="en-US" smtClean="0">
                <a:hlinkClick r:id="rId2"/>
              </a:rPr>
              <a:t>the Constitutional Convention</a:t>
            </a:r>
            <a:r>
              <a:rPr lang="en-US" smtClean="0"/>
              <a:t>. </a:t>
            </a:r>
          </a:p>
        </p:txBody>
      </p:sp>
    </p:spTree>
    <p:extLst>
      <p:ext uri="{BB962C8B-B14F-4D97-AF65-F5344CB8AC3E}">
        <p14:creationId xmlns:p14="http://schemas.microsoft.com/office/powerpoint/2010/main" val="1774710566"/>
      </p:ext>
    </p:extLst>
  </p:cSld>
  <p:clrMapOvr>
    <a:masterClrMapping/>
  </p:clrMapOvr>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9570" name="Title 1"/>
          <p:cNvSpPr>
            <a:spLocks noGrp="1"/>
          </p:cNvSpPr>
          <p:nvPr>
            <p:ph type="title"/>
          </p:nvPr>
        </p:nvSpPr>
        <p:spPr>
          <a:xfrm>
            <a:off x="457200" y="274638"/>
            <a:ext cx="8229600" cy="6126162"/>
          </a:xfrm>
        </p:spPr>
        <p:txBody>
          <a:bodyPr/>
          <a:lstStyle/>
          <a:p>
            <a:pPr eaLnBrk="1" hangingPunct="1"/>
            <a:r>
              <a:rPr lang="en-US" dirty="0" smtClean="0"/>
              <a:t>As noted above, the </a:t>
            </a:r>
            <a:r>
              <a:rPr lang="en-US" dirty="0" smtClean="0"/>
              <a:t>convention, by the way,  would </a:t>
            </a:r>
            <a:r>
              <a:rPr lang="en-US" dirty="0" smtClean="0"/>
              <a:t>violate </a:t>
            </a:r>
            <a:r>
              <a:rPr lang="en-US" dirty="0" smtClean="0"/>
              <a:t>both promises</a:t>
            </a:r>
            <a:r>
              <a:rPr lang="en-US" dirty="0" smtClean="0"/>
              <a:t>. The language was pulled from the Articles of Confederation.</a:t>
            </a:r>
            <a:endParaRPr lang="en-US" dirty="0" smtClean="0"/>
          </a:p>
        </p:txBody>
      </p:sp>
    </p:spTree>
    <p:extLst>
      <p:ext uri="{BB962C8B-B14F-4D97-AF65-F5344CB8AC3E}">
        <p14:creationId xmlns:p14="http://schemas.microsoft.com/office/powerpoint/2010/main" val="3259243508"/>
      </p:ext>
    </p:extLst>
  </p:cSld>
  <p:clrMapOvr>
    <a:masterClrMapping/>
  </p:clrMapOvr>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0594" name="Title 1"/>
          <p:cNvSpPr>
            <a:spLocks noGrp="1"/>
          </p:cNvSpPr>
          <p:nvPr>
            <p:ph type="title"/>
          </p:nvPr>
        </p:nvSpPr>
        <p:spPr>
          <a:xfrm>
            <a:off x="457200" y="274638"/>
            <a:ext cx="8229600" cy="6126162"/>
          </a:xfrm>
        </p:spPr>
        <p:txBody>
          <a:bodyPr/>
          <a:lstStyle/>
          <a:p>
            <a:r>
              <a:rPr lang="en-US" smtClean="0"/>
              <a:t>1 – they would completely replace the articles with a new document.</a:t>
            </a:r>
            <a:br>
              <a:rPr lang="en-US" smtClean="0"/>
            </a:br>
            <a:r>
              <a:rPr lang="en-US" smtClean="0"/>
              <a:t/>
            </a:r>
            <a:br>
              <a:rPr lang="en-US" smtClean="0"/>
            </a:br>
            <a:r>
              <a:rPr lang="en-US" smtClean="0"/>
              <a:t>2 – state conventions, not legislatures, would determine whether to ratify the document.</a:t>
            </a:r>
          </a:p>
        </p:txBody>
      </p:sp>
    </p:spTree>
    <p:extLst>
      <p:ext uri="{BB962C8B-B14F-4D97-AF65-F5344CB8AC3E}">
        <p14:creationId xmlns:p14="http://schemas.microsoft.com/office/powerpoint/2010/main" val="1411447399"/>
      </p:ext>
    </p:extLst>
  </p:cSld>
  <p:clrMapOvr>
    <a:masterClrMapping/>
  </p:clrMapOvr>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618" name="Title 1"/>
          <p:cNvSpPr>
            <a:spLocks noGrp="1"/>
          </p:cNvSpPr>
          <p:nvPr>
            <p:ph type="title"/>
          </p:nvPr>
        </p:nvSpPr>
        <p:spPr>
          <a:xfrm>
            <a:off x="457200" y="274638"/>
            <a:ext cx="8229600" cy="6202362"/>
          </a:xfrm>
        </p:spPr>
        <p:txBody>
          <a:bodyPr/>
          <a:lstStyle/>
          <a:p>
            <a:r>
              <a:rPr lang="en-US" sz="4000" smtClean="0"/>
              <a:t>Key Members of the Convention: </a:t>
            </a:r>
            <a:br>
              <a:rPr lang="en-US" sz="4000" smtClean="0"/>
            </a:br>
            <a:r>
              <a:rPr lang="en-US" smtClean="0"/>
              <a:t/>
            </a:r>
            <a:br>
              <a:rPr lang="en-US" smtClean="0"/>
            </a:br>
            <a:r>
              <a:rPr lang="en-US" sz="3600" smtClean="0"/>
              <a:t>Alexander Hamilton</a:t>
            </a:r>
            <a:br>
              <a:rPr lang="en-US" sz="3600" smtClean="0"/>
            </a:br>
            <a:r>
              <a:rPr lang="en-US" sz="3600" smtClean="0"/>
              <a:t>James Madison</a:t>
            </a:r>
            <a:br>
              <a:rPr lang="en-US" sz="3600" smtClean="0"/>
            </a:br>
            <a:r>
              <a:rPr lang="en-US" sz="3600" smtClean="0"/>
              <a:t>George Washington</a:t>
            </a:r>
            <a:br>
              <a:rPr lang="en-US" sz="3600" smtClean="0"/>
            </a:br>
            <a:r>
              <a:rPr lang="en-US" sz="3600" smtClean="0"/>
              <a:t>Robert Morris</a:t>
            </a:r>
            <a:br>
              <a:rPr lang="en-US" sz="3600" smtClean="0"/>
            </a:br>
            <a:r>
              <a:rPr lang="en-US" sz="3600" smtClean="0"/>
              <a:t>James Wilson</a:t>
            </a:r>
            <a:br>
              <a:rPr lang="en-US" sz="3600" smtClean="0"/>
            </a:br>
            <a:r>
              <a:rPr lang="en-US" sz="3600" smtClean="0"/>
              <a:t>Benjamin Franklin</a:t>
            </a:r>
            <a:br>
              <a:rPr lang="en-US" sz="3600" smtClean="0"/>
            </a:br>
            <a:r>
              <a:rPr lang="en-US" smtClean="0"/>
              <a:t/>
            </a:r>
            <a:br>
              <a:rPr lang="en-US" smtClean="0"/>
            </a:br>
            <a:r>
              <a:rPr lang="en-US" sz="2000" smtClean="0"/>
              <a:t>(</a:t>
            </a:r>
            <a:r>
              <a:rPr lang="en-US" sz="2000" smtClean="0">
                <a:hlinkClick r:id="rId2"/>
              </a:rPr>
              <a:t>Click here for a list of all the delegates</a:t>
            </a:r>
            <a:r>
              <a:rPr lang="en-US" sz="2000" smtClean="0"/>
              <a:t>)</a:t>
            </a:r>
          </a:p>
        </p:txBody>
      </p:sp>
    </p:spTree>
    <p:extLst>
      <p:ext uri="{BB962C8B-B14F-4D97-AF65-F5344CB8AC3E}">
        <p14:creationId xmlns:p14="http://schemas.microsoft.com/office/powerpoint/2010/main" val="395436314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itle 1"/>
          <p:cNvSpPr>
            <a:spLocks noGrp="1"/>
          </p:cNvSpPr>
          <p:nvPr>
            <p:ph type="title"/>
          </p:nvPr>
        </p:nvSpPr>
        <p:spPr>
          <a:xfrm>
            <a:off x="457200" y="274638"/>
            <a:ext cx="8229600" cy="6049962"/>
          </a:xfrm>
        </p:spPr>
        <p:txBody>
          <a:bodyPr/>
          <a:lstStyle/>
          <a:p>
            <a:r>
              <a:rPr lang="en-US" dirty="0" smtClean="0"/>
              <a:t>This is the first of five sets of slides devoted to aspects of the U.S. Constitution. Here we discuss the background and structure of the document. After this one we will look separately at one of four defining principles within the document.</a:t>
            </a:r>
          </a:p>
        </p:txBody>
      </p:sp>
    </p:spTree>
  </p:cSld>
  <p:clrMapOvr>
    <a:masterClrMapping/>
  </p:clrMapOvr>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2" name="Title 1"/>
          <p:cNvSpPr>
            <a:spLocks noGrp="1"/>
          </p:cNvSpPr>
          <p:nvPr>
            <p:ph type="title"/>
          </p:nvPr>
        </p:nvSpPr>
        <p:spPr>
          <a:xfrm>
            <a:off x="457200" y="274638"/>
            <a:ext cx="8229600" cy="6049962"/>
          </a:xfrm>
        </p:spPr>
        <p:txBody>
          <a:bodyPr/>
          <a:lstStyle/>
          <a:p>
            <a:r>
              <a:rPr lang="en-US" dirty="0" smtClean="0">
                <a:hlinkClick r:id="rId2"/>
              </a:rPr>
              <a:t>Washington’s</a:t>
            </a:r>
            <a:r>
              <a:rPr lang="en-US" dirty="0" smtClean="0"/>
              <a:t> participation was crucial since he was the was the only person all sides trusted</a:t>
            </a:r>
            <a:r>
              <a:rPr lang="en-US" dirty="0" smtClean="0"/>
              <a:t>. He had already ready defused the </a:t>
            </a:r>
            <a:r>
              <a:rPr lang="en-US" dirty="0" smtClean="0">
                <a:hlinkClick r:id="rId3"/>
              </a:rPr>
              <a:t>Newburgh Conspiracy</a:t>
            </a:r>
            <a:r>
              <a:rPr lang="en-US" dirty="0" smtClean="0"/>
              <a:t>, and was being </a:t>
            </a:r>
            <a:r>
              <a:rPr lang="en-US" dirty="0" smtClean="0"/>
              <a:t>compared to the Roman General </a:t>
            </a:r>
            <a:r>
              <a:rPr lang="en-US" dirty="0" smtClean="0">
                <a:hlinkClick r:id="rId4"/>
              </a:rPr>
              <a:t>Cincinnatus</a:t>
            </a:r>
            <a:r>
              <a:rPr lang="en-US" dirty="0"/>
              <a:t> </a:t>
            </a:r>
            <a:r>
              <a:rPr lang="en-US" dirty="0" smtClean="0"/>
              <a:t>who had resisted the temptation to become dictator.</a:t>
            </a:r>
            <a:endParaRPr lang="en-US" dirty="0" smtClean="0"/>
          </a:p>
        </p:txBody>
      </p:sp>
    </p:spTree>
    <p:extLst>
      <p:ext uri="{BB962C8B-B14F-4D97-AF65-F5344CB8AC3E}">
        <p14:creationId xmlns:p14="http://schemas.microsoft.com/office/powerpoint/2010/main" val="3109125937"/>
      </p:ext>
    </p:extLst>
  </p:cSld>
  <p:clrMapOvr>
    <a:masterClrMapping/>
  </p:clrMapOvr>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He was sent a </a:t>
            </a:r>
            <a:r>
              <a:rPr lang="en-US" dirty="0" smtClean="0">
                <a:hlinkClick r:id="rId2"/>
              </a:rPr>
              <a:t>letter</a:t>
            </a:r>
            <a:r>
              <a:rPr lang="en-US" dirty="0" smtClean="0"/>
              <a:t> by an </a:t>
            </a:r>
            <a:r>
              <a:rPr lang="en-US" dirty="0" smtClean="0">
                <a:hlinkClick r:id="rId3"/>
              </a:rPr>
              <a:t>officer</a:t>
            </a:r>
            <a:r>
              <a:rPr lang="en-US" dirty="0" smtClean="0"/>
              <a:t> proposing that he become king, but he </a:t>
            </a:r>
            <a:r>
              <a:rPr lang="en-US" dirty="0" smtClean="0">
                <a:hlinkClick r:id="rId4"/>
              </a:rPr>
              <a:t>strongly refused</a:t>
            </a:r>
            <a:r>
              <a:rPr lang="en-US" dirty="0" smtClean="0"/>
              <a:t>.</a:t>
            </a:r>
            <a:endParaRPr lang="en-US" dirty="0"/>
          </a:p>
        </p:txBody>
      </p:sp>
    </p:spTree>
    <p:extLst>
      <p:ext uri="{BB962C8B-B14F-4D97-AF65-F5344CB8AC3E}">
        <p14:creationId xmlns:p14="http://schemas.microsoft.com/office/powerpoint/2010/main" val="634899503"/>
      </p:ext>
    </p:extLst>
  </p:cSld>
  <p:clrMapOvr>
    <a:masterClrMapping/>
  </p:clrMapOvr>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This is an important point: If Washington wanted to become king after the war was over, he could have easily. But he resigned and went back to his farm. </a:t>
            </a:r>
            <a:br>
              <a:rPr lang="en-US" dirty="0" smtClean="0"/>
            </a:br>
            <a:r>
              <a:rPr lang="en-US" dirty="0" smtClean="0"/>
              <a:t/>
            </a:r>
            <a:br>
              <a:rPr lang="en-US" dirty="0" smtClean="0"/>
            </a:br>
            <a:r>
              <a:rPr lang="en-US" dirty="0" smtClean="0"/>
              <a:t>This showed personal virtue. He could control his ambitions. It meant that he could be trusted.</a:t>
            </a:r>
            <a:endParaRPr lang="en-US" dirty="0"/>
          </a:p>
        </p:txBody>
      </p:sp>
    </p:spTree>
    <p:extLst>
      <p:ext uri="{BB962C8B-B14F-4D97-AF65-F5344CB8AC3E}">
        <p14:creationId xmlns:p14="http://schemas.microsoft.com/office/powerpoint/2010/main" val="2917091214"/>
      </p:ext>
    </p:extLst>
  </p:cSld>
  <p:clrMapOvr>
    <a:masterClrMapping/>
  </p:clrMapOvr>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666" name="Title 1"/>
          <p:cNvSpPr>
            <a:spLocks noGrp="1"/>
          </p:cNvSpPr>
          <p:nvPr>
            <p:ph type="title"/>
          </p:nvPr>
        </p:nvSpPr>
        <p:spPr>
          <a:xfrm>
            <a:off x="457200" y="274638"/>
            <a:ext cx="8229600" cy="5821362"/>
          </a:xfrm>
        </p:spPr>
        <p:txBody>
          <a:bodyPr/>
          <a:lstStyle/>
          <a:p>
            <a:r>
              <a:rPr lang="en-US" dirty="0" smtClean="0"/>
              <a:t>It was nice that </a:t>
            </a:r>
            <a:r>
              <a:rPr lang="en-US" dirty="0" smtClean="0">
                <a:hlinkClick r:id="rId2"/>
              </a:rPr>
              <a:t>Benjamin Franklin </a:t>
            </a:r>
            <a:r>
              <a:rPr lang="en-US" dirty="0" smtClean="0"/>
              <a:t>was there also.</a:t>
            </a:r>
            <a:br>
              <a:rPr lang="en-US" dirty="0" smtClean="0"/>
            </a:br>
            <a:r>
              <a:rPr lang="en-US" dirty="0" smtClean="0"/>
              <a:t/>
            </a:r>
            <a:br>
              <a:rPr lang="en-US" dirty="0" smtClean="0"/>
            </a:br>
            <a:r>
              <a:rPr lang="en-US" dirty="0" smtClean="0"/>
              <a:t>He second in stature to Washington, bit too old to play any role in the new government.</a:t>
            </a:r>
          </a:p>
        </p:txBody>
      </p:sp>
    </p:spTree>
    <p:extLst>
      <p:ext uri="{BB962C8B-B14F-4D97-AF65-F5344CB8AC3E}">
        <p14:creationId xmlns:p14="http://schemas.microsoft.com/office/powerpoint/2010/main" val="1759533539"/>
      </p:ext>
    </p:extLst>
  </p:cSld>
  <p:clrMapOvr>
    <a:masterClrMapping/>
  </p:clrMapOvr>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90" name="Title 1"/>
          <p:cNvSpPr>
            <a:spLocks noGrp="1"/>
          </p:cNvSpPr>
          <p:nvPr>
            <p:ph type="title"/>
          </p:nvPr>
        </p:nvSpPr>
        <p:spPr>
          <a:xfrm>
            <a:off x="457200" y="274638"/>
            <a:ext cx="8229600" cy="5973762"/>
          </a:xfrm>
        </p:spPr>
        <p:txBody>
          <a:bodyPr/>
          <a:lstStyle/>
          <a:p>
            <a:r>
              <a:rPr lang="en-US" dirty="0" smtClean="0"/>
              <a:t>Note: The group that met in Philadelphia to frame the Constitution were not the same as those who wrote the Declaration of Independence.</a:t>
            </a:r>
          </a:p>
        </p:txBody>
      </p:sp>
    </p:spTree>
    <p:extLst>
      <p:ext uri="{BB962C8B-B14F-4D97-AF65-F5344CB8AC3E}">
        <p14:creationId xmlns:p14="http://schemas.microsoft.com/office/powerpoint/2010/main" val="4114601061"/>
      </p:ext>
    </p:extLst>
  </p:cSld>
  <p:clrMapOvr>
    <a:masterClrMapping/>
  </p:clrMapOvr>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Title 1"/>
          <p:cNvSpPr>
            <a:spLocks noGrp="1"/>
          </p:cNvSpPr>
          <p:nvPr>
            <p:ph type="title"/>
          </p:nvPr>
        </p:nvSpPr>
        <p:spPr>
          <a:xfrm>
            <a:off x="457200" y="274638"/>
            <a:ext cx="8229600" cy="6049962"/>
          </a:xfrm>
        </p:spPr>
        <p:txBody>
          <a:bodyPr/>
          <a:lstStyle/>
          <a:p>
            <a:r>
              <a:rPr lang="en-US" smtClean="0"/>
              <a:t>The members of the Second Continental Congress represented a broader segment of colonial society. They included the later Anti-Federalists. </a:t>
            </a:r>
          </a:p>
        </p:txBody>
      </p:sp>
    </p:spTree>
    <p:extLst>
      <p:ext uri="{BB962C8B-B14F-4D97-AF65-F5344CB8AC3E}">
        <p14:creationId xmlns:p14="http://schemas.microsoft.com/office/powerpoint/2010/main" val="2699879678"/>
      </p:ext>
    </p:extLst>
  </p:cSld>
  <p:clrMapOvr>
    <a:masterClrMapping/>
  </p:clrMapOvr>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6738" name="Title 1"/>
          <p:cNvSpPr>
            <a:spLocks noGrp="1"/>
          </p:cNvSpPr>
          <p:nvPr>
            <p:ph type="title"/>
          </p:nvPr>
        </p:nvSpPr>
        <p:spPr>
          <a:xfrm>
            <a:off x="457200" y="274638"/>
            <a:ext cx="8229600" cy="5973762"/>
          </a:xfrm>
        </p:spPr>
        <p:txBody>
          <a:bodyPr/>
          <a:lstStyle/>
          <a:p>
            <a:r>
              <a:rPr lang="en-US" smtClean="0"/>
              <a:t>The members of the Constitutional Convention were almost exclusively member of the commercial classes.</a:t>
            </a:r>
            <a:br>
              <a:rPr lang="en-US" smtClean="0"/>
            </a:br>
            <a:r>
              <a:rPr lang="en-US" smtClean="0"/>
              <a:t/>
            </a:r>
            <a:br>
              <a:rPr lang="en-US" smtClean="0"/>
            </a:br>
            <a:r>
              <a:rPr lang="en-US" smtClean="0"/>
              <a:t>Business owners, or those who supported the rise of a commercial republic. </a:t>
            </a:r>
          </a:p>
        </p:txBody>
      </p:sp>
    </p:spTree>
    <p:extLst>
      <p:ext uri="{BB962C8B-B14F-4D97-AF65-F5344CB8AC3E}">
        <p14:creationId xmlns:p14="http://schemas.microsoft.com/office/powerpoint/2010/main" val="3798745440"/>
      </p:ext>
    </p:extLst>
  </p:cSld>
  <p:clrMapOvr>
    <a:masterClrMapping/>
  </p:clrMapOvr>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Title 1"/>
          <p:cNvSpPr>
            <a:spLocks noGrp="1"/>
          </p:cNvSpPr>
          <p:nvPr>
            <p:ph type="title"/>
          </p:nvPr>
        </p:nvSpPr>
        <p:spPr>
          <a:xfrm>
            <a:off x="457200" y="274638"/>
            <a:ext cx="8229600" cy="6126162"/>
          </a:xfrm>
        </p:spPr>
        <p:txBody>
          <a:bodyPr/>
          <a:lstStyle/>
          <a:p>
            <a:r>
              <a:rPr lang="en-US" smtClean="0"/>
              <a:t>Only these six people would sign both documents:</a:t>
            </a:r>
            <a:br>
              <a:rPr lang="en-US" smtClean="0"/>
            </a:br>
            <a:r>
              <a:rPr lang="en-US" smtClean="0"/>
              <a:t/>
            </a:r>
            <a:br>
              <a:rPr lang="en-US" smtClean="0"/>
            </a:br>
            <a:r>
              <a:rPr lang="en-US" smtClean="0">
                <a:hlinkClick r:id="rId2"/>
              </a:rPr>
              <a:t>George Clymer</a:t>
            </a:r>
            <a:r>
              <a:rPr lang="en-US" smtClean="0"/>
              <a:t/>
            </a:r>
            <a:br>
              <a:rPr lang="en-US" smtClean="0"/>
            </a:br>
            <a:r>
              <a:rPr lang="en-US" smtClean="0">
                <a:hlinkClick r:id="rId3"/>
              </a:rPr>
              <a:t>Benjamin Franklin</a:t>
            </a:r>
            <a:r>
              <a:rPr lang="en-US" smtClean="0"/>
              <a:t/>
            </a:r>
            <a:br>
              <a:rPr lang="en-US" smtClean="0"/>
            </a:br>
            <a:r>
              <a:rPr lang="en-US" smtClean="0">
                <a:hlinkClick r:id="rId4"/>
              </a:rPr>
              <a:t>Robert Morris</a:t>
            </a:r>
            <a:r>
              <a:rPr lang="en-US" smtClean="0"/>
              <a:t/>
            </a:r>
            <a:br>
              <a:rPr lang="en-US" smtClean="0"/>
            </a:br>
            <a:r>
              <a:rPr lang="en-US" smtClean="0">
                <a:hlinkClick r:id="rId5"/>
              </a:rPr>
              <a:t>George Read</a:t>
            </a:r>
            <a:r>
              <a:rPr lang="en-US" smtClean="0"/>
              <a:t/>
            </a:r>
            <a:br>
              <a:rPr lang="en-US" smtClean="0"/>
            </a:br>
            <a:r>
              <a:rPr lang="en-US" smtClean="0">
                <a:hlinkClick r:id="rId6"/>
              </a:rPr>
              <a:t>Roger Sherman</a:t>
            </a:r>
            <a:r>
              <a:rPr lang="en-US" smtClean="0"/>
              <a:t/>
            </a:r>
            <a:br>
              <a:rPr lang="en-US" smtClean="0"/>
            </a:br>
            <a:r>
              <a:rPr lang="en-US" smtClean="0">
                <a:hlinkClick r:id="rId7"/>
              </a:rPr>
              <a:t>James Wilson</a:t>
            </a:r>
            <a:endParaRPr lang="en-US" smtClean="0"/>
          </a:p>
        </p:txBody>
      </p:sp>
    </p:spTree>
    <p:extLst>
      <p:ext uri="{BB962C8B-B14F-4D97-AF65-F5344CB8AC3E}">
        <p14:creationId xmlns:p14="http://schemas.microsoft.com/office/powerpoint/2010/main" val="2787893805"/>
      </p:ext>
    </p:extLst>
  </p:cSld>
  <p:clrMapOvr>
    <a:masterClrMapping/>
  </p:clrMapOvr>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meeting was held in secret. While people knew what the delegates was up to – the proceedings were private. This was to allow members to speak candidly.</a:t>
            </a:r>
            <a:br>
              <a:rPr lang="en-US" dirty="0" smtClean="0"/>
            </a:br>
            <a:r>
              <a:rPr lang="en-US" dirty="0" smtClean="0"/>
              <a:t/>
            </a:r>
            <a:br>
              <a:rPr lang="en-US" dirty="0" smtClean="0"/>
            </a:br>
            <a:r>
              <a:rPr lang="en-US" dirty="0" smtClean="0"/>
              <a:t>Question: Was this a good idea? Would it be feasible today?</a:t>
            </a:r>
            <a:endParaRPr lang="en-US" dirty="0"/>
          </a:p>
        </p:txBody>
      </p:sp>
    </p:spTree>
    <p:extLst>
      <p:ext uri="{BB962C8B-B14F-4D97-AF65-F5344CB8AC3E}">
        <p14:creationId xmlns:p14="http://schemas.microsoft.com/office/powerpoint/2010/main" val="1711478391"/>
      </p:ext>
    </p:extLst>
  </p:cSld>
  <p:clrMapOvr>
    <a:masterClrMapping/>
  </p:clrMapOvr>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TeachingAmericanHistory.org</a:t>
            </a:r>
            <a:r>
              <a:rPr lang="en-US" dirty="0" smtClean="0"/>
              <a:t> has complete coverage of the proceedings of the convention.</a:t>
            </a:r>
            <a:br>
              <a:rPr lang="en-US" dirty="0" smtClean="0"/>
            </a:br>
            <a:r>
              <a:rPr lang="en-US" dirty="0" smtClean="0"/>
              <a:t/>
            </a:r>
            <a:br>
              <a:rPr lang="en-US" dirty="0" smtClean="0"/>
            </a:br>
            <a:r>
              <a:rPr lang="en-US" dirty="0" smtClean="0">
                <a:hlinkClick r:id="rId3"/>
              </a:rPr>
              <a:t>Day by Day Summary</a:t>
            </a:r>
            <a:r>
              <a:rPr lang="en-US" dirty="0" smtClean="0"/>
              <a:t> </a:t>
            </a:r>
            <a:endParaRPr lang="en-US" dirty="0"/>
          </a:p>
        </p:txBody>
      </p:sp>
    </p:spTree>
    <p:extLst>
      <p:ext uri="{BB962C8B-B14F-4D97-AF65-F5344CB8AC3E}">
        <p14:creationId xmlns:p14="http://schemas.microsoft.com/office/powerpoint/2010/main" val="415792880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24336</TotalTime>
  <Words>5125</Words>
  <Application>Microsoft Office PowerPoint</Application>
  <PresentationFormat>On-screen Show (4:3)</PresentationFormat>
  <Paragraphs>235</Paragraphs>
  <Slides>206</Slides>
  <Notes>6</Notes>
  <HiddenSlides>0</HiddenSlides>
  <MMClips>0</MMClips>
  <ScaleCrop>false</ScaleCrop>
  <HeadingPairs>
    <vt:vector size="4" baseType="variant">
      <vt:variant>
        <vt:lpstr>Theme</vt:lpstr>
      </vt:variant>
      <vt:variant>
        <vt:i4>1</vt:i4>
      </vt:variant>
      <vt:variant>
        <vt:lpstr>Slide Titles</vt:lpstr>
      </vt:variant>
      <vt:variant>
        <vt:i4>206</vt:i4>
      </vt:variant>
    </vt:vector>
  </HeadingPairs>
  <TitlesOfParts>
    <vt:vector size="207" baseType="lpstr">
      <vt:lpstr>Office Theme</vt:lpstr>
      <vt:lpstr>GOVT 2301</vt:lpstr>
      <vt:lpstr>The previous section covered the basis of governmental authority in the United States: The idea that individuals possess natural, or unalienable, rights and consent to a governing system in order to secure them.</vt:lpstr>
      <vt:lpstr>It stopped short of describing how American government has been designed, constitutionally, to secure natural rights.  I did mention that two attempts have been made to do so. The first was the Articles of Confederation, the second was the Constitution that still exists.</vt:lpstr>
      <vt:lpstr>This is the tricky part. Its one thing to talk about the need to secure unalienable rights, its more difficult to actually secure them.   A properly designed constitution should able to do so in such a way that a majority will support it.</vt:lpstr>
      <vt:lpstr>In its conclusion, the Declaration of Independence stated that the states were autonomous and possessed all the powers that belong to independent states, but leaves much unstated.</vt:lpstr>
      <vt:lpstr>This week we come to terms with the concept of a constitution and the basic purpose and design of the U.S. and Texas Constitutions.   We also will look at the Articles of Confederation and discuss the conflicts regarding the relative success of that document</vt:lpstr>
      <vt:lpstr>Not everyone thought it was a successful constitutions.   The Federalists – for examples - as we will soon find out. </vt:lpstr>
      <vt:lpstr>We will also understand that it is consequential that the U.S. Constitution is short and vague while the Texas Constitution is long and detailed. This matters.  Again, more on that later. </vt:lpstr>
      <vt:lpstr>This is the first of five sets of slides devoted to aspects of the U.S. Constitution. Here we discuss the background and structure of the document. After this one we will look separately at one of four defining principles within the document.</vt:lpstr>
      <vt:lpstr>Here they are:   Republicanism Separated Powers Federalism Individual Liberty</vt:lpstr>
      <vt:lpstr>Republicanism – in other words: indirect democracy. This refers to the fact that the Constitution only allows the population to elect representatives who they can then hold accountable in periodic elections. This is designed to check the dangers alleged to be posed by direct democracy.</vt:lpstr>
      <vt:lpstr>Separated Powers – The division of governmental power into three components (legislative, executive and judicial) and the vesting of those powers in three separate institutions. The separation is then reinforced with a system of checks and balances.</vt:lpstr>
      <vt:lpstr>Federalism – The division of sovereignty into national and state components as well as the division of functions to those levels, including the local level.</vt:lpstr>
      <vt:lpstr>Individual Liberty – This is a recognition that people have certain rights that are beyond the ability of government to limit. Certain aspects of human behavior judged to be basic human rights and power must be limited in order to secure them. </vt:lpstr>
      <vt:lpstr>All four describe divisions created within the document. As we proceed we have to bear in mind that the constitution is very decentralized and power is distributed to many different entities and institutions.</vt:lpstr>
      <vt:lpstr>Why is this important? Because it makes tyranny (concentrated power) less likely to occur. Unfortunately, it also makes governing very difficult.  This is a concept we have discussed in class previously.</vt:lpstr>
      <vt:lpstr>First, a repetition:   What is a Constitution?  A set of rules for a government that articulate its powers and functions, and establishes its institutions, principles, structures and procedures. It also establishes its relationship with the general population by clearly stating its limits and the rights of the people.</vt:lpstr>
      <vt:lpstr>A constitution provides the basic law upon which a society chooses to govern itself.</vt:lpstr>
      <vt:lpstr>A country’s constitution tends to reflect its values and goals, but also the political circumstances and problems it faced during its drafting, signing and ratification.</vt:lpstr>
      <vt:lpstr>Constitutions can be very pragmatic documents, based as much on reality and experience as theory. </vt:lpstr>
      <vt:lpstr>Each of the three constitutions we are introducing were impacted by the events of the day.  1777-1781 – The Articles of Confederation 1787 – The U.S. Constitution  1876 – The Texas Constitution</vt:lpstr>
      <vt:lpstr>From 1777 – 1781, the concern was the problem posed by strong central governments, like the British government. The Articles of Confederation did not have one as a result.</vt:lpstr>
      <vt:lpstr>In 1787 the concern was the lack of a strong central government and the inability of the states to work together to solve mutual problems. The authors of the Constitution established a central executive in order to allow for the creation and imposition of national policies. </vt:lpstr>
      <vt:lpstr>In 1876, the drafters of the Texas Constitution reacted to their experiences in reconstruction (specifically the presence of federal troops), the imposition of policies the granted rights to the recently freed slaves, and the ongoing corruption of the state government by creating a system of government where each institution is severely limited.   </vt:lpstr>
      <vt:lpstr>Let’s quickly look at predecessors to the U.S. and Texas Constitutions</vt:lpstr>
      <vt:lpstr>While there are no direct connections between the Constitution of the Roman Republic and what we have now, it’s worth looking through. Certain features that are central to our constitution can be found there – most notable separated powers.</vt:lpstr>
      <vt:lpstr>The British Constitution  Unwritten, or at least not written as a single document, it is based on the institutions and powers which had evolved organically over British history. </vt:lpstr>
      <vt:lpstr>As we know already, two historical documents are especially important   Magna Carta The English Bill of Rights </vt:lpstr>
      <vt:lpstr>The Avalon Project has a full list of documents which led to the Constitution.</vt:lpstr>
      <vt:lpstr>Parts of each can be found in the current constitution.</vt:lpstr>
      <vt:lpstr>From the Magna Carta:   38. No bailiff for the future shall, upon his own unsupported complaint, put anyone to his "law", without credible witnesses brought for this purposes.   39. No freemen shall be taken or imprisoned or disseised or exiled or in any way destroyed, nor will we go upon him nor send upon him, except by the lawful judgment of his peers or by the law of the land.   40. To no one will we sell, to no one will we refuse or delay, right or justice.  </vt:lpstr>
      <vt:lpstr>From the English Bill of Rights:  - the pretended power of suspending the laws or the execution of laws by regal authority without consent of Parliament is illegal;   - levying money for or to the use of the Crown by pretence of prerogative, without grant of Parliament, for longer time, or in other manner than the same is or shall be granted, is illegal;   - it is the right of the subjects to petition the king, and all commitments and prosecutions for such petitioning are illegal;   - the raising or keeping a standing army within the kingdom in time of peace, unless it be with consent of Parliament, is against law </vt:lpstr>
      <vt:lpstr>From the English Bill of Rights:  - the subjects which are Protestants may have arms for their defence suitable to their conditions and as allowed by law;   - the freedom of speech and debates or proceedings in Parliament ought not to be impeached or questioned in any court or place out of Parliament;   - excessive bail ought not to be required, nor excessive fines imposed, nor cruel and unusual punishments inflicted; </vt:lpstr>
      <vt:lpstr>Prior to independence, the colonies were granted charters that authorized their existence and allowed them to establish governments. The earliest constitutions in the United States – or what would become the United States - were these charters. </vt:lpstr>
      <vt:lpstr>The colonies each had a distinct identity. People were attached strongly to their colony, not to the group. This made union difficult. The colonies were jealous of their powers – this is a theme that would continue.   There were failed attempts to establish a union, the most noteworthy was The Albany Plan.</vt:lpstr>
      <vt:lpstr>In 1754 representatives from seven colonies met in the Albany Congress. Delegates from the various colonies met to discuss issues of mutual concern. These were primarily defensive in nature. The colonists were concerned about the encroachments of the French.</vt:lpstr>
      <vt:lpstr>A plan was written out by Benjamin Franklin and Thomas Hutchison allowing for the establishment of a Congress and a presidency, but it was rejected by the state legislatures and never sent to the British for consideration.</vt:lpstr>
      <vt:lpstr>The design of the government was very similar to what would be created under the Articles of Confederation.</vt:lpstr>
      <vt:lpstr>Recall that the Articles of Confederation was written in 1777 (ratified in 1781) by the same people that brought us the Declaration of Independence the year before. It fulfilled the promise in the declaration that a government would be established that was superior to what had been overthrown.</vt:lpstr>
      <vt:lpstr>It is noted for not establishing any meaningful central authority, not surprising given the circumstances. The authors’ principle concern was to avoid concentrated national power. In short, they did not want another king. They also sought to establish autonomy from each other. The states wanted to retain sole possession of sovereignty. </vt:lpstr>
      <vt:lpstr>It is a confederation.  The states ruled. The national government – to the extent it was a government – merely negotiated conflicts between the states.</vt:lpstr>
      <vt:lpstr>Each state retained sole possession of sovereignty in that system. There was no sovereign power above the states. This was fine for state interests, but not for those interested in establishing national – commercial – enterprises (the Federalists).</vt:lpstr>
      <vt:lpstr>It only established one national institution, and assembly (which isn’t really even granted legislative power) which was fully controlled by the states.  No national executive could implement national laws. No national judiciary could adjudicate disputes between states. </vt:lpstr>
      <vt:lpstr>As we will see, the supporters of state power would later oppose the ratification of the Constitution and some would eventually move west and support the development of state constitutions with greater popular participation.  Texas included.</vt:lpstr>
      <vt:lpstr>Let’s look over some key parts of the document.  For online info:  The Text Wikipedia Library of Congress</vt:lpstr>
      <vt:lpstr>The Preamble   To all to whom these Presents shall come, we the undersigned Delegates of the States affixed to our Names send greeting.  Articles of Confederation and perpetual Union between the States of New Hampshire, Massachusetts-bay, Rhode Island and Providence Plantations, Connecticut, New York, New Jersey, Pennsylvania, Delaware, Maryland, Virginia, North Carolina, South Carolina and Georgia.</vt:lpstr>
      <vt:lpstr>Notice that the full title of the document is:   The Articles of Confederation and perpetual Union  This matters, as we will see below. </vt:lpstr>
      <vt:lpstr>This may seem mundane – but it is important to note that the preamble states that the nation rests on the authority of the states.   We will contrast this below with the opening phrase in the Constitution: We the People.</vt:lpstr>
      <vt:lpstr>Article II. Each state retains its sovereignty, freedom, and independence, and every Power, Jurisdiction, and right, which is not by this confederation expressly delegated to the United States, in Congress assembled.  Article III. The said States hereby severally enter into a firm league of friendship with each other, for their common defense, the security of their liberties, and their mutual and general welfare, binding themselves to assist each other, against all force offered to, or attacks made upon them, or any of them, on account of religion, sovereignty, trade, or any other pretense whatever.</vt:lpstr>
      <vt:lpstr>Sovereignty continues to rest with the state governments, which then enter into a “league of friendship” and “bind themselves” to work together.   It does not clearly state that the United States is a nation with sovereignty. There was no enforcement mechanism mandating that they do so. </vt:lpstr>
      <vt:lpstr>Article IV attempts to sort out the relationships between the states, but as with many of these articles, it is important to note that there is no enforcement mechanism in place to impose agreements or a judiciary to works through conflicts.</vt:lpstr>
      <vt:lpstr>Article V. For the most convenient management of the general interests of the united States, delegates shall be annually appointed in such manner as the legislatures of each State shall direct, to meet in Congress on the first Monday in November, in every year, with a power reserved to each State to recall its delegates, or any of them, at any time within the year, and to send others in their stead for the remainder of the year.</vt:lpstr>
      <vt:lpstr>Article V (continued): No State shall be represented in Congress by less than two, nor more than seven members; and no person shall be capable of being a delegate for more than three years in any term of six years; nor shall any person, being a delegate, be capable of holding any office under the united States, for which he, or another for his benefit, receives any salary, fees or emolument of any kind. Each State shall maintain its own delegates in a meeting of the States, and while they act as members of the committee of the States.</vt:lpstr>
      <vt:lpstr>This is the closest the document gets to establishing an institution. Note that while it says that the states can send delegates to meet in Congress, it does not clearly grant legislative powers to the institution. It does not even give it a title. The Constitution will establish that the legislative power shall be vested in a Congress. This document simply refers to the “united States in congress assembled.”</vt:lpstr>
      <vt:lpstr>Note that the delegates are severely restricted. They are appointed by the states, they serve one year terms, and they can be recalled and replaced at any time during the year.   The delegates have no autonomy to make decisions on their own. The states controlled the Congress and could easily incapacitate it.</vt:lpstr>
      <vt:lpstr>There is nothing in this Article which mandates that the Congress meet, and quite often it could not, which made the attempt to govern ineffective.</vt:lpstr>
      <vt:lpstr>Many of the other articles placed limits on the powers of the states, but there was no effective mechanism in place to prevent them from stepping outside these boundaries.  This was the consequence of not having a national executive branch to impose laws.   </vt:lpstr>
      <vt:lpstr>Article VI attempts to prevent the states from engaging in foreign affairs – but the need for each state to recognize treaties gave them an effective veto power over foreign affairs. </vt:lpstr>
      <vt:lpstr>Article IX provides detail on the powers of the united States in congress assembled, but the implementation of the decisions of Congress often required unanimous support of the states – this was seldom achieved, nor can this generally be achieved. Each state had veto power. </vt:lpstr>
      <vt:lpstr>Article XIII has two interesting components.</vt:lpstr>
      <vt:lpstr>First, it established that the union is perpetual, it cannot be terminated. Recall the full title of the document alluded to above. This fact was alluded to in a Supreme Court decision – Texas v. White – which established that the southern states had never actually seceded from the union in the Civil War.  </vt:lpstr>
      <vt:lpstr>Second, it states that the Articles of Confederation cannot be altered unless the alteration is confirmed by the legislature of every state. As we will see, the Constitution states that it becomes effective upon the ratification in nine state conventions. This clearly violated the conditions in the Articles. </vt:lpstr>
      <vt:lpstr>The national government under the Articles of Confederation was considered to be ineffective. It seemed to have not been designed well enough to fulfill the responsibility given to it in the Declaration of Independence.  </vt:lpstr>
      <vt:lpstr>This is subject to debate of course.   Those with positions of power in each state, as well as those who had no interests beyond their states’ borders and identified closely with their state, had few problems with the document. </vt:lpstr>
      <vt:lpstr>But the document was considered insufficient by those who had engaged in trade prior to the revolution. Commercial transactions – and the security apparatus necessary to facilitate them – were difficult to establish.   This was the consequence of not having a national executive branch, and increasing calls were made to establish one. </vt:lpstr>
      <vt:lpstr>This group would become known as the Federalists, and aside from being the driving force behind the drafting and ratification of the Constitution, these people would establish one of the first two political parties.</vt:lpstr>
      <vt:lpstr>Federalists wanted a national government that could establish a strong currency and an effective military, notably a navy, along with a government that had treaty making power.  </vt:lpstr>
      <vt:lpstr>These were all goods that the British government provided, but were impossible to reestablish under the Articles. </vt:lpstr>
      <vt:lpstr>Federalists argued that the Articles of Confederation could not provide them. The system’s design was defective. The Anti-Federalists disagreed. They saw it as a power grab by the large scale merchants (the big business interests of the day).</vt:lpstr>
      <vt:lpstr>One of the complaints made by the Federalists was that the Articles of Confederation suffered from an “excess of democracy.”  States tend to be more democratic - meaning direct democracy - than the national government.</vt:lpstr>
      <vt:lpstr>State legislatures were passing legislation that benefitted smaller scale interests at the apparent expense of large scale interests. </vt:lpstr>
      <vt:lpstr>Debts were being abolished, property was being redistributed, and currency was being devalued in order to make debt easier to pay off.   The Federalists argued that these policies weakened the nation’s financial power.</vt:lpstr>
      <vt:lpstr>Here is a summary of some of the complaints of the government at the time (bear in mind that the Anti-Federalists argued against these points).</vt:lpstr>
      <vt:lpstr>1 – There was no power to enforce the decisions made by Congress. This included the ability to fund a military, and to pay what was owed to the soldiers. Congress could not levy taxes, it could only request contributions from the states, and these could easily be ignored. </vt:lpstr>
      <vt:lpstr>2 – The lack of a common army meant that each state was able to establish its own. With thirteen separate armies, there was no guarantee that they would not attack each other.  </vt:lpstr>
      <vt:lpstr>3 – States still had the ability to conduct their own trade policies, both domestically and internationally. As a result of the former, commercial transactions between the states was suppressed. Limits were placed on the commercial expansion. As a result of the latter, states could begin to make their own treaties – despite the fact that this was restricted officially. States could compete with each other for trade, which gave the competitive advantage to foreign nations.</vt:lpstr>
      <vt:lpstr>4 – The nation was unable to establish a stable financial structure. The war debts were impossible to pay, which devalued the nation’s currency – it was untrustworthy. There was little reason for investors to have confidence in the nation and to purchase its bonds.</vt:lpstr>
      <vt:lpstr>5 – Internal unrest – such as Shay’s Rebellion - was difficult to handle. One the one hand it was difficult to prevent unrest ahead of time, and in the second, to contain them once they emerged.  </vt:lpstr>
      <vt:lpstr>Attempts were made to – informally – reconcile disputes between the states. These were meeting composed of delegates from the states.</vt:lpstr>
      <vt:lpstr>Commercial disputes were common.   The Mt. Vernon Conference was called to reconcile disputes over access to the Potomac River.</vt:lpstr>
      <vt:lpstr>Later, the Annapolis Convention was called to deal with general commercial disputes between the states, but not enough delegates showed up to take official action. </vt:lpstr>
      <vt:lpstr>Two of the attendees of that convention, Alexander Hamilton and James Madison, organized an effort to get the states to send delegates to Philadelphia to consider improvements to the document. This would become the Constitutional Convention.</vt:lpstr>
      <vt:lpstr>From the report issued by the attendees:   That there are important defects in the system of the Federal Government is acknowledged by the Acts of all those States, which have concurred in the present Meeting; That the defects, upon a closer examination, may be found greater and more numerous, than even these acts imply, is at least so far probable, from the embarrassments which characterize the present State of our national affairs, foreign and domestic, as may reasonably be supposed to merit a deliberate and candid discussion, in some mode, which will unite the Sentiments and Council's of all the States.</vt:lpstr>
      <vt:lpstr>Under this impression, Your Commissioners, with the most respectful deference, beg leave to suggest their unanimous conviction, that it may essentially tend to advance the interests of the union, if the States, by whom they have been respectively delegated, would themselves concur, and use their endeavours to procure the concurrence of the other States, in the appointment of Commissioners, to meet at Philadelphia on the second Monday in May next, . . . </vt:lpstr>
      <vt:lpstr>...to take into consideration the situation of the United States, to devise such further provisions as shall appear to them necessary to render the constitution of the Federal Government adequate to the exigencies of the Union; and to report such an Act for that purpose to the United States in Congress assembled, as when agreed to, by them, and afterwards confirmed by the Legislatures of every State, will effectually provide for the same.</vt:lpstr>
      <vt:lpstr>The meeting they requested would be the Constitutional Convention. </vt:lpstr>
      <vt:lpstr>As noted above, the convention, by the way,  would violate both promises. The language was pulled from the Articles of Confederation.</vt:lpstr>
      <vt:lpstr>1 – they would completely replace the articles with a new document.  2 – state conventions, not legislatures, would determine whether to ratify the document.</vt:lpstr>
      <vt:lpstr>Key Members of the Convention:   Alexander Hamilton James Madison George Washington Robert Morris James Wilson Benjamin Franklin  (Click here for a list of all the delegates)</vt:lpstr>
      <vt:lpstr>Washington’s participation was crucial since he was the was the only person all sides trusted. He had already ready defused the Newburgh Conspiracy, and was being compared to the Roman General Cincinnatus who had resisted the temptation to become dictator.</vt:lpstr>
      <vt:lpstr>He was sent a letter by an officer proposing that he become king, but he strongly refused.</vt:lpstr>
      <vt:lpstr>This is an important point: If Washington wanted to become king after the war was over, he could have easily. But he resigned and went back to his farm.   This showed personal virtue. He could control his ambitions. It meant that he could be trusted.</vt:lpstr>
      <vt:lpstr>It was nice that Benjamin Franklin was there also.  He second in stature to Washington, bit too old to play any role in the new government.</vt:lpstr>
      <vt:lpstr>Note: The group that met in Philadelphia to frame the Constitution were not the same as those who wrote the Declaration of Independence.</vt:lpstr>
      <vt:lpstr>The members of the Second Continental Congress represented a broader segment of colonial society. They included the later Anti-Federalists. </vt:lpstr>
      <vt:lpstr>The members of the Constitutional Convention were almost exclusively member of the commercial classes.  Business owners, or those who supported the rise of a commercial republic. </vt:lpstr>
      <vt:lpstr>Only these six people would sign both documents:  George Clymer Benjamin Franklin Robert Morris George Read Roger Sherman James Wilson</vt:lpstr>
      <vt:lpstr>The meeting was held in secret. While people knew what the delegates was up to – the proceedings were private. This was to allow members to speak candidly.  Question: Was this a good idea? Would it be feasible today?</vt:lpstr>
      <vt:lpstr>TeachingAmericanHistory.org has complete coverage of the proceedings of the convention.  Day by Day Summary </vt:lpstr>
      <vt:lpstr>Jams Madison took comprehensive notes at the convention. These were not published until 50 years after ratification.</vt:lpstr>
      <vt:lpstr>During the Annapolis Convention word broke out about a debtors revolt in Massachusetts led by Daniel Shays. Fear of internal upheaval further convinced elites to push for a revision of the Articles of Confederation to create national power sufficient to quell such rebellions.</vt:lpstr>
      <vt:lpstr>Note: The Anti-Federalists would later argue that the story of the rebellion was inflated in order to stoke fear among the participants in order lead them to expedite the drafting of the document.</vt:lpstr>
      <vt:lpstr>Since many of the delegates were known supporters of a stronger national government and proponents of commercial development, at the expense of the agricultural sector, opposition to the document developed. </vt:lpstr>
      <vt:lpstr>Patrick Henry:    “I smell a rat in Philadelphia, tending toward monarchy” </vt:lpstr>
      <vt:lpstr>Patrick Henry was an opponent of stronger national power and would become a leader of the Anti-Federalists. He would question by what authority the authors of the Constitution were able to claim that they spoke for “we the people.” The states, not the people sent the delegates to Philadelphia.</vt:lpstr>
      <vt:lpstr>Samuel Adams would also oppose the convention (click here for others). He had no problems with the Articles.</vt:lpstr>
      <vt:lpstr>General Points About the Convention: </vt:lpstr>
      <vt:lpstr>General Points About the Convention: </vt:lpstr>
      <vt:lpstr>Three Plans were introduced into the convention for consideration:  Hamilton’s Plan The Virginia Plan The New Jersey Plan</vt:lpstr>
      <vt:lpstr>The introduction of the Virginia  Plan let members know that they were throwing out the Articles and starting from scratch. </vt:lpstr>
      <vt:lpstr>Both the Hamilton and Virginia Plans proposed very strong national governments with weak states.  The Hamilton Plan especially.</vt:lpstr>
      <vt:lpstr>Hamilton’s Plan</vt:lpstr>
      <vt:lpstr>Hamilton’s Plan</vt:lpstr>
      <vt:lpstr>Hamilton’s plan had no chance of passing, but it reflected one man’s opinions about how strong the national government ought to be. </vt:lpstr>
      <vt:lpstr>The Virginia Plan</vt:lpstr>
      <vt:lpstr>The Virginia Plan</vt:lpstr>
      <vt:lpstr>This was a more serious proposal. It demonstrated to the other delegates that it was intended that they rewrite the Constitution from scratch.   It also led to the development of the New Jersey Plan as an alternative. </vt:lpstr>
      <vt:lpstr>The New Jersey Plan</vt:lpstr>
      <vt:lpstr>The New Jersey Plan</vt:lpstr>
      <vt:lpstr>A series of compromises were necessary to ensure acceptance of the document by a majority of the delegates.</vt:lpstr>
      <vt:lpstr>A Key Dispute:  What was represented in the national government?  The people or the states?  Would the solution benefit the larger or smaller states?</vt:lpstr>
      <vt:lpstr>Proponents of a stronger national government wanted it to be based directly on the people (“We The People”) and by-pass the states.   The Articles of Confederation was based on the states, not the people. This made the national government weaker then the state governments.</vt:lpstr>
      <vt:lpstr>This would be solved in the Connecticut, or Great Compromise.  </vt:lpstr>
      <vt:lpstr>The Great Compromise would essentially decide that both the people and the states are represented in the national government.   The people in the House of Representatives and the states in the Senate. </vt:lpstr>
      <vt:lpstr>This is why the document starts with the phrase “We the People.”</vt:lpstr>
      <vt:lpstr>Other disputes involved slavery and the need for additional, clear, limitations on governmental power.</vt:lpstr>
      <vt:lpstr>The 3/5ths Compromise  Slaves states would not join the union if slavery was not recognized. Slavery is accepted, though not directly referred to. It is indirectly referred to in three places in the Constitution.</vt:lpstr>
      <vt:lpstr>A later compromise would involve the agreement to add a Bill of Rights to the document clarifying substantive and procedural limits on the powers of the national government. </vt:lpstr>
      <vt:lpstr>Only 39 of the 55 delegates that attended the convention would sign it.  See a full list here.</vt:lpstr>
      <vt:lpstr>  Not signing the document:  Edmund Randolph Elbridge Gerry George Mason   </vt:lpstr>
      <vt:lpstr>Click here for principle differences between the two documents.</vt:lpstr>
      <vt:lpstr>A quick review of the major components of the document.</vt:lpstr>
      <vt:lpstr>The United States Constitution</vt:lpstr>
      <vt:lpstr>Just so we know, in addition to the Constitution, the United States has a compilation of laws passed by Congress and signed by the president.   United States Code LII – United States Code Wikipedia (United States Code) </vt:lpstr>
      <vt:lpstr>The Preamble</vt:lpstr>
      <vt:lpstr>The first three articles establish the three separate institutions  and delegate certain  powers to Congress.   We cover these on more detail in 2302.</vt:lpstr>
      <vt:lpstr>  Article I - Legislative Department  This section creates the bicameral congress,  and lists the powers of the national government and restricts the powers of the states.     </vt:lpstr>
      <vt:lpstr>Article II - Executive Department  This establishes the singular executive branch and grants its powers, including the power of commander in chief, which was troublesome to the Anti-Federalists. What guarantees existed that the president would not become dictatorial? </vt:lpstr>
      <vt:lpstr>Article III - Judicial Department  This states that judicial power shall be granted to an appointed court system composed of competent judges that are independent from - not subject to the control of - the other two branches. It also establishes the jurisdiction of the courts. </vt:lpstr>
      <vt:lpstr>Article IV - States' Relations   This establishes the relationship between the states, and contains the Full Faith and Credit and Privileges and Immunities clauses.</vt:lpstr>
      <vt:lpstr>Full Faith and Credit  States have the duty to respect the "public acts, records, and judicial proceedings" of other states. </vt:lpstr>
      <vt:lpstr>Privileges and Immunities  prevents a state from treating citizens of other states in a discriminatory manner, with regard to basic civil rights. The clause also embraces a right to travel, so that a citizen of one state can go and enjoy privileges and immunities in any other state. </vt:lpstr>
      <vt:lpstr>Article V - Mode of Amendment  This states the various ways that the document can be amendment.</vt:lpstr>
      <vt:lpstr>    Article VI - Prior Debts, National Supremacy and Oaths of Office  This establishes  the relationship between the state and national government and contains the supremacy clause.   </vt:lpstr>
      <vt:lpstr>Article VII – Ratification  This states how the constitution was to be ratified.</vt:lpstr>
      <vt:lpstr>Ratification was difficult and uncertain. It involved public debate between the Federalists and Anti-Federalists and it would lead to the writing of the Federalist Papers which are regarded as the most important source of explanatory material for the Constitution.  </vt:lpstr>
      <vt:lpstr>What Were  the Federalist Papers?  They were a series of newspaper editorials, written to the people of New York, arguing in favor of the ratification of the Constitution  - Wikipedia.</vt:lpstr>
      <vt:lpstr>Anti-Federalists started attacking the Constitution in print soon after its publication. Collectively their writings are known as the Anti-Federalist Papers. The first were by “Centinel.”  Constitution Timeline. </vt:lpstr>
      <vt:lpstr>Supporters of the Constitution, led by Alexander Hamilton, organized rebuttals to these arguments.   He originally wrote under the pseudonym “Caesar.” We read part of this document before. Not the best idea he ever had.  </vt:lpstr>
      <vt:lpstr>Julius Caesar, as we know,  attempted to terminate the republic and place himself as emperor. So was Hamilton claiming to establish an empire?   Critics, even today, argue that he was. </vt:lpstr>
      <vt:lpstr>He adjusted his strategy and recruited collaborators to write under the name “Publius.”  His collaborators were James Madison and John Jay.</vt:lpstr>
      <vt:lpstr>The name Publius referred to Publius Valerius Publicola, A Roman Consul who helped establish the Roman Republic, by defeating the last of the kings who had ruled Rome, and drafted its early laws.</vt:lpstr>
      <vt:lpstr>Publius was renowned for refusing to become king himself. A consul was a civil and military head of government who served, together with another consul, for a one year term. </vt:lpstr>
      <vt:lpstr>Anti-Federalists also used pseudonyms  Brutus Cincinnatus Cato</vt:lpstr>
      <vt:lpstr>See especially  Cato the Younger</vt:lpstr>
      <vt:lpstr>In general, the Anti-Federalists argued that the ratification of the Constitution would mark the end, not the beginning, of the American Republic. The names they choose as pseudonyms were often those of Romans opposed to the empire. </vt:lpstr>
      <vt:lpstr>Click here for a summary of their arguments.</vt:lpstr>
      <vt:lpstr>The Constitution was barely ratified.  Ratification Dates and Votes. </vt:lpstr>
      <vt:lpstr>In order to gain the support of the Anti-Federalists. The Federalists agreed to add a Bill of Rights to the document. Most states had them, and it would guarantee certain further limitations on national power. We will consider these arguments more fully when we read up on the Bill of Rights.  These are the first ten amendments.</vt:lpstr>
      <vt:lpstr>The Bill of Rights   Ten Amendments added at the insistence of the Anti-Federalists. Establishes the liberties of the people by placing additional substantive and procedural limitations on the power of the national, and later – through the 14th Amendment - the state governments.</vt:lpstr>
      <vt:lpstr>Later Amendments  17 Amendments have been added since the original 10. 5 have expanded suffrage. Most of the rest have deal with structural features of the design of each institution.</vt:lpstr>
      <vt:lpstr>27 amendments total have been  added since ratification,  including the first 10.   Most involve changes in the design of institutions in the constitution, and expansions of suffrage. Not all proposed amendments pass. </vt:lpstr>
      <vt:lpstr>Interpreting the Constitution</vt:lpstr>
      <vt:lpstr>A central dispute since ratification involves how the document ought to be interpreted. </vt:lpstr>
      <vt:lpstr>This is especially problematic given the vague language within the Constitution and the lack of any clear directive regarding how the document should be interpreted.</vt:lpstr>
      <vt:lpstr>Here’s a nice quote  from a noted autocrat.</vt:lpstr>
      <vt:lpstr>A Constitution should be  short and obscure.   - Napoleon Bonaparte</vt:lpstr>
      <vt:lpstr>This makes it subject to change.</vt:lpstr>
      <vt:lpstr>A constitution can be long and detailed which prescribes clear limits on governmental power, or it can be brief and vague and allow for expansions of power.</vt:lpstr>
      <vt:lpstr>The United States Constitution is written with loose terminology, and “elastic clauses,” which has allowed for expansion.</vt:lpstr>
      <vt:lpstr>The U.S. Constitution has 4,400 words. It is the oldest and shortest written Constitution of any major government in the world.  The Texas Constitution  has 80,806 words.</vt:lpstr>
      <vt:lpstr>As we will see in future lectures, these phrases include the “commerce clause,” the “necessary and proper clause,”, and the “general welfare” and  “taxing and spending” clauses.</vt:lpstr>
      <vt:lpstr>As we will see in the next set of slides, the Texas Constitution of 1876 is written with highly restrictive language. It has no elastic clauses. Any significant changes must be made with constitutional amendments.</vt:lpstr>
      <vt:lpstr>An early dispute about interpretation regarded whether the Constitution authorized the creation of a national bank.  It was not a delegated power.</vt:lpstr>
      <vt:lpstr>Alexander Hamilton argued that such authority rested on the necessary and proper clause.  Decades later, Andrew Jackson would argue that it did not.</vt:lpstr>
      <vt:lpstr>The Necessary and Proper Clause  “The Congress shall have Power - To make all Laws which shall be necessary and proper for carrying into Execution the foregoing Powers, and all other Powers vested by this Constitution in the Government of the United States, or in any Department or Officer thereof.”</vt:lpstr>
      <vt:lpstr>Ultimately the decision is up to the Supreme Court. They have the power to interpret the document and to use judicial review to overturn legislation they see as violating the Constitution as they interpret it.</vt:lpstr>
      <vt:lpstr>We are under a Constitution, but the Constitution is what the judges say it is, and the judiciary is the safeguard of our property and our liberty and our property under the Constitution.  - Charles Evans Hughes</vt:lpstr>
      <vt:lpstr>The Supreme Court would ultimately agree with Hamilton.</vt:lpstr>
      <vt:lpstr>The court would rule in McCullough v Maryland (1819) that the necessary and proper clause should be interpreted broadly and that it did authorize a national bank. </vt:lpstr>
      <vt:lpstr>The dispute involved whether “necessary and proper” meant useful, or essential.</vt:lpstr>
      <vt:lpstr>If the term means “useful” then the powers contained in the clause are expansive, if it means “essential” then the powers are restricted.</vt:lpstr>
      <vt:lpstr>The former is a loose reading, the later is strict.  Similar disputes exist over the commerce clause, the general welfare clause and the taxing clause.</vt:lpstr>
      <vt:lpstr>This leads to an ongoing controversy regarding the  Constitution:  Should it be interpreted narrowly or broadly?  Loose Construction (broad) Strict Construction (narrow)  Theories of Constitutional Interpretation.</vt:lpstr>
      <vt:lpstr>Did the framers have a position on this? Again there is a dispute over whether this was the case, or if it was, if all the framers had the same position on this issue. </vt:lpstr>
      <vt:lpstr>Should the document be interpreted in accordance with changes that occur in society or should a hard and fast meaning be adhered to?</vt:lpstr>
      <vt:lpstr>This is an important dispute. A loose interpretation allows for expansion of national power. A strict interpretation does not.</vt:lpstr>
      <vt:lpstr>There are various schools of thought that have developed concerning how the Constitution ought to be interpreted.  Here are a few</vt:lpstr>
      <vt:lpstr>Textualism</vt:lpstr>
      <vt:lpstr>Do not separate text from historical background. If you do, you will have perverted and subverted the Constitution, which can only end in a distorted, bastardized form of illegitimate government.  - James Madison</vt:lpstr>
      <vt:lpstr>Originalism</vt:lpstr>
      <vt:lpstr>Our Constitution was not written in the sands to be washed away by each wave of new judges blown in by each successive political wind.  - Hugo Black</vt:lpstr>
      <vt:lpstr>The Living Constitution</vt:lpstr>
      <vt:lpstr>     The United States Constitution has proven itself the most marvelously elastic compilation of rules of government ever written.  - Franklin Roosevelt</vt:lpstr>
      <vt:lpstr>     It is the genius of our Constitution that under its shelter of enduring institutions and rooted principles there is ample room for the rich fertility of American political invention.  - Lyndon Johnson</vt:lpstr>
      <vt:lpstr>The decision regarding whether something is or is not constitutional generally is determined by how many people who subscribe to each means of interpreting the document are on the court.</vt:lpstr>
      <vt:lpstr>Battles are regularly fought over nominees to the federal courts based on how they might interpret the Constitution.</vt:lpstr>
      <vt:lpstr>Battles tend to be waged over how to interpret and apply some of the various clauses in the Constitution.  The Clauses. </vt:lpstr>
      <vt:lpstr>Current controversies focus primarily on  The Commerce Clause – Health Care Reform The 14th Amendment – the status of children of immigrants</vt:lpstr>
      <vt:lpstr>As we will see in future discussions, the U.S. Constitution’s design is based on a realistic – if negative - assessment of human nature.   It takes people as they are, not as we might want them to be.</vt:lpstr>
      <vt:lpstr>These factors – which are problematic for the preservation of republics - tend to be common in most individuals.  Self Interest Ambition</vt:lpstr>
      <vt:lpstr>As we saw in the previous section, the ideas and institutions contained in American documents are based on British documents and the experiences of British governance.</vt:lpstr>
      <vt:lpstr>Study Guide</vt:lpstr>
      <vt:lpstr>- Be able to describe the structure of the government under the Article of Confederation. - What was the Annapolis Convention? What did it accomplish? What did it not accomplish? - Be familiar with the basic facts of the Constitutional Convention.  - Know the basic outline of the U.S. Constitution. What is its design? - What compromises were made in order to get the Constitution signed and ratified? - What are the basic principles embodied in the Constitution? </vt:lpstr>
      <vt:lpstr>- What were the deficiencies of the Articles of Confederation?  - Be able to describe the Virginia and New Jersey Plans, as well as Hamilton’s Plan. - What does a constitution do? - Be familiar with the content of each of the articles in the U.S. Constitution. - What controversies exist in interpreting the constitution?  - What were the Federalist Papers? </vt:lpstr>
      <vt:lpstr>- How are state constitutions distinct from the national constitution?  - What features are unique to the Texas Constitution?  </vt:lpstr>
    </vt:vector>
  </TitlesOfParts>
  <Company>ACC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GOVT 2301</dc:title>
  <dc:creator>Kevin Jefferies</dc:creator>
  <cp:lastModifiedBy>Kevin Jefferies</cp:lastModifiedBy>
  <cp:revision>780</cp:revision>
  <dcterms:created xsi:type="dcterms:W3CDTF">2009-09-03T14:34:04Z</dcterms:created>
  <dcterms:modified xsi:type="dcterms:W3CDTF">2011-12-20T17:26:50Z</dcterms:modified>
</cp:coreProperties>
</file>